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9906000" cy="6858000" type="A4"/>
  <p:notesSz cx="6724650" cy="97742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3B3D4-E0BB-4B05-98C6-2F5DD9C0F213}" v="1" dt="2026-05-05T13:21:25.573"/>
    <p1510:client id="{52C2C990-F854-6D25-2484-E3B54304FA43}" v="2" dt="2026-05-04T16:12:56.042"/>
    <p1510:client id="{B4A36E08-A348-4F3B-99B2-C0939EB7E8B2}" v="36" dt="2026-05-05T12:27:12.084"/>
    <p1510:client id="{CD5D447C-6C76-EF6C-ECD5-45173B67D4F1}" v="240" dt="2026-05-04T14:05:0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18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C1A7BA0-1A3D-1017-D203-D665BDAFC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90362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F6AB74-5ECC-8482-5DE9-99A3B39C3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8332" y="0"/>
            <a:ext cx="2914748" cy="490362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87B5831A-9618-4341-B0B3-31352D4574B7}" type="datetimeFigureOut">
              <a:rPr lang="nl-NL"/>
              <a:pPr>
                <a:defRPr/>
              </a:pPr>
              <a:t>5-5-2026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6EB257-5721-B83E-1DCA-D364B8CCA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76"/>
            <a:ext cx="2914748" cy="490362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184F82-66CF-5B6E-0C40-3D96EC06B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8332" y="9283876"/>
            <a:ext cx="2914748" cy="490362"/>
          </a:xfrm>
          <a:prstGeom prst="rect">
            <a:avLst/>
          </a:prstGeom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8B5A1D-8BAA-461B-A41F-8DEF325E1E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ED077C-1ACE-4D66-9B40-19E2BEC3F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87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309E50-4A13-42EC-7A88-A3676F99A3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2" y="0"/>
            <a:ext cx="2914748" cy="4887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0969B7F-434C-2F00-BE1E-AA327E809B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820C32D-A04D-E6C3-6D75-E93839BA68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724"/>
            <a:ext cx="5380348" cy="43991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B05D87A-EC1D-D67B-BC0C-D11C599EDA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76"/>
            <a:ext cx="2914748" cy="488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A68D9F0-2B85-0137-5725-746B744CE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2" y="9283876"/>
            <a:ext cx="2914748" cy="488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9A889E-82BF-4164-ADEA-2A752013FB7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08EE78D-5661-D193-AFB3-F186375FF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298" indent="-282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1227" indent="-2262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718" indent="-2262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6209" indent="-22624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8700" indent="-2262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1190" indent="-2262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3681" indent="-2262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172" indent="-2262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548DE4-7891-4519-8B98-BC7F721647CE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0E8FA6D-8A14-EB39-41CB-7FAE1660A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31838"/>
            <a:ext cx="5294312" cy="366712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247CCED-53D8-E03D-12C6-C824CC674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031"/>
            <a:ext cx="8420100" cy="147042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7" indent="0" algn="ctr">
              <a:buNone/>
              <a:defRPr/>
            </a:lvl2pPr>
            <a:lvl3pPr marL="514352" indent="0" algn="ctr">
              <a:buNone/>
              <a:defRPr/>
            </a:lvl3pPr>
            <a:lvl4pPr marL="771529" indent="0" algn="ctr">
              <a:buNone/>
              <a:defRPr/>
            </a:lvl4pPr>
            <a:lvl5pPr marL="1028705" indent="0" algn="ctr">
              <a:buNone/>
              <a:defRPr/>
            </a:lvl5pPr>
            <a:lvl6pPr marL="1285881" indent="0" algn="ctr">
              <a:buNone/>
              <a:defRPr/>
            </a:lvl6pPr>
            <a:lvl7pPr marL="1543058" indent="0" algn="ctr">
              <a:buNone/>
              <a:defRPr/>
            </a:lvl7pPr>
            <a:lvl8pPr marL="1800235" indent="0" algn="ctr">
              <a:buNone/>
              <a:defRPr/>
            </a:lvl8pPr>
            <a:lvl9pPr marL="205741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61488-46DF-9B21-7FC4-AC7CB6933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862746-F8EE-304B-24B8-ACA57BBB3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CD94D-0398-681C-40A7-E135713A3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3F45-9C87-4ED8-966A-9C6A7D0F11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09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0D85F-B97E-EB2D-203C-0EE915D30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CAB23-E0B8-A0D3-860E-49FB732FA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63194-9E1D-F197-ADEA-058236DD9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F386-4139-4CF0-968B-D688BD948F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215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5042"/>
            <a:ext cx="2228850" cy="5850731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275042"/>
            <a:ext cx="6466417" cy="585073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8B34C-714C-94F0-789E-9CEAB45DD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2B223-5EE8-5F81-08A7-8ED520E8B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64367-02AF-0F9E-9648-4B8CE3F9F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63D8-F065-4629-BF2F-B1FA6A09839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3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14DA8-BE91-D0B3-E487-1E2744EFC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EF808-C606-8EDF-6491-2824FF290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E0AAE-9AFC-DA15-C7DB-3E5AC980E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3175-9A32-4F68-A99A-AADCDDF588F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88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33" y="4406504"/>
            <a:ext cx="84201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1933" y="2906319"/>
            <a:ext cx="8420100" cy="1500188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7" indent="0">
              <a:buNone/>
              <a:defRPr sz="1013"/>
            </a:lvl2pPr>
            <a:lvl3pPr marL="514352" indent="0">
              <a:buNone/>
              <a:defRPr sz="900"/>
            </a:lvl3pPr>
            <a:lvl4pPr marL="771529" indent="0">
              <a:buNone/>
              <a:defRPr sz="788"/>
            </a:lvl4pPr>
            <a:lvl5pPr marL="1028705" indent="0">
              <a:buNone/>
              <a:defRPr sz="788"/>
            </a:lvl5pPr>
            <a:lvl6pPr marL="1285881" indent="0">
              <a:buNone/>
              <a:defRPr sz="788"/>
            </a:lvl6pPr>
            <a:lvl7pPr marL="1543058" indent="0">
              <a:buNone/>
              <a:defRPr sz="788"/>
            </a:lvl7pPr>
            <a:lvl8pPr marL="1800235" indent="0">
              <a:buNone/>
              <a:defRPr sz="788"/>
            </a:lvl8pPr>
            <a:lvl9pPr marL="2057410" indent="0">
              <a:buNone/>
              <a:defRPr sz="788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01ED2-5A05-07CA-8E7A-47F795184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CC435-FEF9-F999-33BE-23FF065A2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538C4-924E-EFEB-01C5-C437A568B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23CF-CA1F-4028-8BA4-6DC2D2C07C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642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47634" cy="45255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63066" y="1600200"/>
            <a:ext cx="4347634" cy="45255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6ECB9-5978-E557-703B-4653F2C1F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7E248-DFA0-BCDA-A9F2-A0AFF53AB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01E53-F4FD-87F3-1267-59F16F59C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A1EA-F17D-4F91-BDB8-3C88B61503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052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4716"/>
            <a:ext cx="4377444" cy="64055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7" indent="0">
              <a:buNone/>
              <a:defRPr sz="1125" b="1"/>
            </a:lvl2pPr>
            <a:lvl3pPr marL="514352" indent="0">
              <a:buNone/>
              <a:defRPr sz="1013" b="1"/>
            </a:lvl3pPr>
            <a:lvl4pPr marL="771529" indent="0">
              <a:buNone/>
              <a:defRPr sz="900" b="1"/>
            </a:lvl4pPr>
            <a:lvl5pPr marL="1028705" indent="0">
              <a:buNone/>
              <a:defRPr sz="900" b="1"/>
            </a:lvl5pPr>
            <a:lvl6pPr marL="1285881" indent="0">
              <a:buNone/>
              <a:defRPr sz="900" b="1"/>
            </a:lvl6pPr>
            <a:lvl7pPr marL="1543058" indent="0">
              <a:buNone/>
              <a:defRPr sz="900" b="1"/>
            </a:lvl7pPr>
            <a:lvl8pPr marL="1800235" indent="0">
              <a:buNone/>
              <a:defRPr sz="900" b="1"/>
            </a:lvl8pPr>
            <a:lvl9pPr marL="2057410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5278"/>
            <a:ext cx="4377444" cy="395049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3266" y="1534716"/>
            <a:ext cx="4377442" cy="64055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7" indent="0">
              <a:buNone/>
              <a:defRPr sz="1125" b="1"/>
            </a:lvl2pPr>
            <a:lvl3pPr marL="514352" indent="0">
              <a:buNone/>
              <a:defRPr sz="1013" b="1"/>
            </a:lvl3pPr>
            <a:lvl4pPr marL="771529" indent="0">
              <a:buNone/>
              <a:defRPr sz="900" b="1"/>
            </a:lvl4pPr>
            <a:lvl5pPr marL="1028705" indent="0">
              <a:buNone/>
              <a:defRPr sz="900" b="1"/>
            </a:lvl5pPr>
            <a:lvl6pPr marL="1285881" indent="0">
              <a:buNone/>
              <a:defRPr sz="900" b="1"/>
            </a:lvl6pPr>
            <a:lvl7pPr marL="1543058" indent="0">
              <a:buNone/>
              <a:defRPr sz="900" b="1"/>
            </a:lvl7pPr>
            <a:lvl8pPr marL="1800235" indent="0">
              <a:buNone/>
              <a:defRPr sz="900" b="1"/>
            </a:lvl8pPr>
            <a:lvl9pPr marL="2057410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3266" y="2175278"/>
            <a:ext cx="4377442" cy="3950494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F25398-20A2-3768-0255-043DBCD92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269E70-EDD7-FF22-233E-C3F6C69A3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AEF4EF-B0F9-C385-BAD3-C17E4E1D1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AF65-687C-4ED9-AC9E-F76829ECE42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719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08709A-B40C-71E3-FFA6-EA9AEEDD7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D5CBBC-21CF-A454-1413-645074783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194B97-FEA2-766A-DC3B-451A06901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D8A0-5A70-4070-866E-4CBDC55104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804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214723-65D7-D2DB-ECBB-48C166863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E508B-3ABC-74D3-75C5-AF51C2604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06C5EC-2AB6-2BD0-C5D4-25838D98A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D2AB-125C-492C-B14C-D0CC0FBA0D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21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2654"/>
            <a:ext cx="325843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272658"/>
            <a:ext cx="5537729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4706"/>
            <a:ext cx="325843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7" indent="0">
              <a:buNone/>
              <a:defRPr sz="675"/>
            </a:lvl2pPr>
            <a:lvl3pPr marL="514352" indent="0">
              <a:buNone/>
              <a:defRPr sz="563"/>
            </a:lvl3pPr>
            <a:lvl4pPr marL="771529" indent="0">
              <a:buNone/>
              <a:defRPr sz="506"/>
            </a:lvl4pPr>
            <a:lvl5pPr marL="1028705" indent="0">
              <a:buNone/>
              <a:defRPr sz="506"/>
            </a:lvl5pPr>
            <a:lvl6pPr marL="1285881" indent="0">
              <a:buNone/>
              <a:defRPr sz="506"/>
            </a:lvl6pPr>
            <a:lvl7pPr marL="1543058" indent="0">
              <a:buNone/>
              <a:defRPr sz="506"/>
            </a:lvl7pPr>
            <a:lvl8pPr marL="1800235" indent="0">
              <a:buNone/>
              <a:defRPr sz="506"/>
            </a:lvl8pPr>
            <a:lvl9pPr marL="2057410" indent="0">
              <a:buNone/>
              <a:defRPr sz="506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44913-F8E7-9932-F369-0ABA81487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B32A2-F862-F4E2-F317-0DC556DDF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2E4F3-E1A4-C42E-D3A9-CF72371A9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39EFB-DEC5-47E7-B6C2-1CE955BD595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357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2219" y="4800604"/>
            <a:ext cx="59436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2219" y="613172"/>
            <a:ext cx="59436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7" indent="0">
              <a:buNone/>
              <a:defRPr sz="1575"/>
            </a:lvl2pPr>
            <a:lvl3pPr marL="514352" indent="0">
              <a:buNone/>
              <a:defRPr sz="1350"/>
            </a:lvl3pPr>
            <a:lvl4pPr marL="771529" indent="0">
              <a:buNone/>
              <a:defRPr sz="1125"/>
            </a:lvl4pPr>
            <a:lvl5pPr marL="1028705" indent="0">
              <a:buNone/>
              <a:defRPr sz="1125"/>
            </a:lvl5pPr>
            <a:lvl6pPr marL="1285881" indent="0">
              <a:buNone/>
              <a:defRPr sz="1125"/>
            </a:lvl6pPr>
            <a:lvl7pPr marL="1543058" indent="0">
              <a:buNone/>
              <a:defRPr sz="1125"/>
            </a:lvl7pPr>
            <a:lvl8pPr marL="1800235" indent="0">
              <a:buNone/>
              <a:defRPr sz="1125"/>
            </a:lvl8pPr>
            <a:lvl9pPr marL="2057410" indent="0">
              <a:buNone/>
              <a:defRPr sz="1125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2219" y="5367342"/>
            <a:ext cx="59436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7" indent="0">
              <a:buNone/>
              <a:defRPr sz="675"/>
            </a:lvl2pPr>
            <a:lvl3pPr marL="514352" indent="0">
              <a:buNone/>
              <a:defRPr sz="563"/>
            </a:lvl3pPr>
            <a:lvl4pPr marL="771529" indent="0">
              <a:buNone/>
              <a:defRPr sz="506"/>
            </a:lvl4pPr>
            <a:lvl5pPr marL="1028705" indent="0">
              <a:buNone/>
              <a:defRPr sz="506"/>
            </a:lvl5pPr>
            <a:lvl6pPr marL="1285881" indent="0">
              <a:buNone/>
              <a:defRPr sz="506"/>
            </a:lvl6pPr>
            <a:lvl7pPr marL="1543058" indent="0">
              <a:buNone/>
              <a:defRPr sz="506"/>
            </a:lvl7pPr>
            <a:lvl8pPr marL="1800235" indent="0">
              <a:buNone/>
              <a:defRPr sz="506"/>
            </a:lvl8pPr>
            <a:lvl9pPr marL="2057410" indent="0">
              <a:buNone/>
              <a:defRPr sz="506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8A168-4B61-2CEF-FF49-DA1B8E583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BB59B-9419-E6D0-57BB-54ECD7A79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2D795-BC0E-A6E1-46AF-42BD1268D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8523-DBE9-43C1-8139-02B829A2B6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354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159144-871F-C56A-1186-A3E7468C3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5035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401012-645F-5E06-68D2-4A0409B7A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8C9119-1477-B17C-1C90-A10E439EA3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4829"/>
            <a:ext cx="23110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B8D2A2-0A61-DE28-7E14-7DF8E3155E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873" y="6244829"/>
            <a:ext cx="313625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3BF610-8F03-C2E3-E609-7A56AD43CF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624" y="6244829"/>
            <a:ext cx="231107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>
              <a:defRPr/>
            </a:pPr>
            <a:fld id="{D911B62B-5BC0-4C52-8C5C-DCD4DAA08B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60" indent="-17145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61" indent="-17145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64" indent="-17145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64" indent="-17145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3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5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7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8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1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3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3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parkeren-denbosch.nl/" TargetMode="External"/><Relationship Id="rId4" Type="http://schemas.openxmlformats.org/officeDocument/2006/relationships/hyperlink" Target="mailto:pvbrabantmidden@enexis.nl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4" descr="9k=">
            <a:extLst>
              <a:ext uri="{FF2B5EF4-FFF2-40B4-BE49-F238E27FC236}">
                <a16:creationId xmlns:a16="http://schemas.microsoft.com/office/drawing/2014/main" id="{25AE0109-8E12-8D2D-3E24-0341FB204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854" y="3186112"/>
            <a:ext cx="67329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22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844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8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96110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155332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14554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73776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13"/>
          </a:p>
        </p:txBody>
      </p:sp>
      <p:pic>
        <p:nvPicPr>
          <p:cNvPr id="4099" name="Afbeelding 2">
            <a:extLst>
              <a:ext uri="{FF2B5EF4-FFF2-40B4-BE49-F238E27FC236}">
                <a16:creationId xmlns:a16="http://schemas.microsoft.com/office/drawing/2014/main" id="{BD186BC9-2234-A273-DC74-DA39585D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71" y="6135702"/>
            <a:ext cx="1673423" cy="6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hoek 4">
            <a:extLst>
              <a:ext uri="{FF2B5EF4-FFF2-40B4-BE49-F238E27FC236}">
                <a16:creationId xmlns:a16="http://schemas.microsoft.com/office/drawing/2014/main" id="{AE14363A-6B88-1353-6DBA-5C4E1B67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333" y="1332704"/>
            <a:ext cx="6612121" cy="3499036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22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844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8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96110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155332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14554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73776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l-NL" sz="1400" b="0" i="0" dirty="0">
                <a:effectLst/>
                <a:latin typeface="Arial"/>
                <a:cs typeface="Arial"/>
              </a:rPr>
              <a:t>Het centrum van </a:t>
            </a:r>
            <a:r>
              <a:rPr lang="nl-NL" sz="1400" dirty="0">
                <a:latin typeface="Arial"/>
                <a:cs typeface="Arial"/>
              </a:rPr>
              <a:t>Den Bosch </a:t>
            </a:r>
            <a:r>
              <a:rPr lang="nl-NL" sz="1400">
                <a:latin typeface="Arial"/>
                <a:cs typeface="Arial"/>
              </a:rPr>
              <a:t>nodigt </a:t>
            </a:r>
            <a:r>
              <a:rPr lang="nl-NL" sz="1400" dirty="0">
                <a:latin typeface="Arial"/>
                <a:cs typeface="Arial"/>
              </a:rPr>
              <a:t>uit om </a:t>
            </a:r>
            <a:r>
              <a:rPr lang="nl-NL" sz="1400">
                <a:latin typeface="Arial"/>
                <a:cs typeface="Arial"/>
              </a:rPr>
              <a:t>gezellig </a:t>
            </a:r>
            <a:r>
              <a:rPr lang="nl-NL" sz="1400" dirty="0">
                <a:latin typeface="Arial"/>
                <a:cs typeface="Arial"/>
              </a:rPr>
              <a:t>rond te struinen </a:t>
            </a:r>
            <a:r>
              <a:rPr lang="nl-NL" sz="1400">
                <a:latin typeface="Arial"/>
                <a:cs typeface="Arial"/>
              </a:rPr>
              <a:t>langs </a:t>
            </a:r>
            <a:r>
              <a:rPr lang="nl-NL" sz="1400" dirty="0">
                <a:latin typeface="Arial"/>
                <a:cs typeface="Arial"/>
              </a:rPr>
              <a:t>de mooie gebouwen en gezellige terrasjes. Maar ook bied de stad ons </a:t>
            </a:r>
            <a:r>
              <a:rPr lang="nl-NL" sz="1400">
                <a:latin typeface="Arial"/>
                <a:cs typeface="Arial"/>
              </a:rPr>
              <a:t>één </a:t>
            </a:r>
            <a:r>
              <a:rPr lang="nl-NL" sz="1400" dirty="0">
                <a:latin typeface="Arial"/>
                <a:cs typeface="Arial"/>
              </a:rPr>
              <a:t>van de bekendste lekkernijen van het land, De Bossche Bol. Om van Mooi en van Lekker te genieten hebben we een combinatie gezocht. </a:t>
            </a:r>
            <a:endParaRPr lang="en-US" dirty="0"/>
          </a:p>
          <a:p>
            <a:pPr>
              <a:defRPr/>
            </a:pPr>
            <a:endParaRPr lang="nl-NL" sz="1400" dirty="0">
              <a:latin typeface="Arial"/>
              <a:cs typeface="Arial"/>
            </a:endParaRPr>
          </a:p>
          <a:p>
            <a:pPr>
              <a:defRPr/>
            </a:pPr>
            <a:r>
              <a:rPr lang="nl-NL" sz="1400" dirty="0">
                <a:latin typeface="Arial"/>
                <a:cs typeface="Arial"/>
              </a:rPr>
              <a:t>We gaan eerst bij de bekende bakkerij Royale een Chocoladebollen workshop volgen. Hierbij gaan we, met een beetje hulp, deeg-soezen omvormen tot heerlijke met slagroom gevulde chocoladebollen. Uiteraard mogen we de gemaakte </a:t>
            </a:r>
            <a:r>
              <a:rPr lang="nl-NL" sz="1400">
                <a:latin typeface="Arial"/>
                <a:cs typeface="Arial"/>
              </a:rPr>
              <a:t>Bossche </a:t>
            </a:r>
            <a:r>
              <a:rPr lang="nl-NL" sz="1400" dirty="0">
                <a:latin typeface="Arial"/>
                <a:cs typeface="Arial"/>
              </a:rPr>
              <a:t>bollen meenemen of, als je niet kunt wachten, meteen opeten.</a:t>
            </a:r>
            <a:endParaRPr lang="nl-NL" dirty="0"/>
          </a:p>
          <a:p>
            <a:pPr>
              <a:defRPr/>
            </a:pPr>
            <a:r>
              <a:rPr lang="nl-NL" sz="1400" dirty="0">
                <a:latin typeface="Arial"/>
                <a:cs typeface="Arial"/>
              </a:rPr>
              <a:t>Om de dan opgenomen energie meteen maar nuttig in te zetten, gaan we daarna onder begeleiding van een lokale gids wandelend de historische binnenstad bekijken. Dat wordt dus dubbel genieten</a:t>
            </a:r>
            <a:r>
              <a:rPr lang="nl-NL" sz="1400">
                <a:latin typeface="Arial"/>
                <a:cs typeface="Arial"/>
              </a:rPr>
              <a:t>. Het vertrek van de wandeling is op 5 minuten lopen vanaf de bakkerij</a:t>
            </a:r>
            <a:r>
              <a:rPr lang="nl-NL" sz="1400" dirty="0">
                <a:latin typeface="Arial"/>
                <a:cs typeface="Arial"/>
              </a:rPr>
              <a:t>.</a:t>
            </a:r>
            <a:endParaRPr lang="nl-NL" dirty="0"/>
          </a:p>
          <a:p>
            <a:pPr>
              <a:defRPr/>
            </a:pPr>
            <a:endParaRPr lang="nl-NL" altLang="nl-NL" sz="1400" dirty="0">
              <a:solidFill>
                <a:srgbClr val="202122"/>
              </a:solidFill>
              <a:cs typeface="Arial"/>
            </a:endParaRPr>
          </a:p>
          <a:p>
            <a:pPr>
              <a:defRPr/>
            </a:pPr>
            <a:r>
              <a:rPr lang="nl-NL" altLang="nl-NL" sz="1400" dirty="0">
                <a:solidFill>
                  <a:srgbClr val="202122"/>
                </a:solidFill>
                <a:latin typeface="Arial"/>
                <a:cs typeface="Arial"/>
              </a:rPr>
              <a:t>Voor de liefhebbers zal de middag ongetwijfeld eindigen met een drankje op een van de knusse terrasjes</a:t>
            </a:r>
            <a:endParaRPr lang="nl-NL" altLang="nl-NL" sz="1000" dirty="0">
              <a:latin typeface="Arial"/>
              <a:cs typeface="Arial"/>
            </a:endParaRPr>
          </a:p>
        </p:txBody>
      </p:sp>
      <p:sp>
        <p:nvSpPr>
          <p:cNvPr id="4101" name="Tekstvak 6">
            <a:extLst>
              <a:ext uri="{FF2B5EF4-FFF2-40B4-BE49-F238E27FC236}">
                <a16:creationId xmlns:a16="http://schemas.microsoft.com/office/drawing/2014/main" id="{A3DF97E3-205E-F6FF-552F-61CF3885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973" y="-860"/>
            <a:ext cx="353883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22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844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8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96110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155332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14554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73776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013"/>
              <a:t>De Personeelsvereniging organiseert voor U:</a:t>
            </a:r>
          </a:p>
        </p:txBody>
      </p:sp>
      <p:sp>
        <p:nvSpPr>
          <p:cNvPr id="4102" name="Tekstvak 7">
            <a:extLst>
              <a:ext uri="{FF2B5EF4-FFF2-40B4-BE49-F238E27FC236}">
                <a16:creationId xmlns:a16="http://schemas.microsoft.com/office/drawing/2014/main" id="{031C0DC6-C1D3-F59E-059C-CDB569B1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82" y="200020"/>
            <a:ext cx="9145015" cy="9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22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844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8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96110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155332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14554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73776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ts val="3600"/>
              </a:spcBef>
              <a:spcAft>
                <a:spcPts val="1800"/>
              </a:spcAft>
            </a:pPr>
            <a:r>
              <a:rPr lang="nl-NL" sz="3200" dirty="0">
                <a:solidFill>
                  <a:srgbClr val="04372B"/>
                </a:solidFill>
                <a:latin typeface="Montserrat"/>
                <a:cs typeface="Arial"/>
              </a:rPr>
              <a:t>Stadswandeling</a:t>
            </a:r>
            <a:r>
              <a:rPr lang="nl-NL" sz="3200" b="0" i="0" dirty="0">
                <a:solidFill>
                  <a:srgbClr val="04372B"/>
                </a:solidFill>
                <a:effectLst/>
                <a:latin typeface="Montserrat"/>
                <a:cs typeface="Arial"/>
              </a:rPr>
              <a:t> </a:t>
            </a:r>
            <a:r>
              <a:rPr lang="nl-NL" sz="3200" dirty="0">
                <a:solidFill>
                  <a:srgbClr val="04372B"/>
                </a:solidFill>
                <a:latin typeface="Montserrat"/>
                <a:cs typeface="Arial"/>
              </a:rPr>
              <a:t> 's Hertogenbosch met Bossche Bollen Workshop</a:t>
            </a:r>
            <a:endParaRPr lang="en-US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9B07F91-EFD8-5D28-777B-CBBD55FD02DE}"/>
              </a:ext>
            </a:extLst>
          </p:cNvPr>
          <p:cNvSpPr txBox="1"/>
          <p:nvPr/>
        </p:nvSpPr>
        <p:spPr>
          <a:xfrm>
            <a:off x="3172473" y="4831740"/>
            <a:ext cx="6612121" cy="19870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51435" tIns="25718" rIns="51435" bIns="25718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22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844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8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96110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155332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14554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73776" algn="l" defTabSz="718444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l-NL" sz="1100" i="1" dirty="0">
                <a:latin typeface="Arial"/>
                <a:cs typeface="Arial"/>
              </a:rPr>
              <a:t>Het arrangement :                                         	  </a:t>
            </a:r>
            <a:r>
              <a:rPr lang="nl-NL" sz="1100" i="1">
                <a:latin typeface="Arial"/>
                <a:cs typeface="Arial"/>
              </a:rPr>
              <a:t>                            </a:t>
            </a:r>
            <a:r>
              <a:rPr lang="nl-NL" sz="1100" i="1" dirty="0">
                <a:latin typeface="Arial"/>
                <a:cs typeface="Arial"/>
              </a:rPr>
              <a:t>De inschrijving sluit op donderdag 4 juni</a:t>
            </a:r>
          </a:p>
          <a:p>
            <a:pPr marL="171450" indent="-171450">
              <a:buFontTx/>
              <a:buChar char="-"/>
              <a:defRPr/>
            </a:pPr>
            <a:r>
              <a:rPr lang="nl-NL" sz="1100" dirty="0">
                <a:latin typeface="Arial"/>
                <a:cs typeface="Arial"/>
              </a:rPr>
              <a:t>Datum      : Zaterdag  27 juni</a:t>
            </a:r>
          </a:p>
          <a:p>
            <a:pPr marL="171450" indent="-171450">
              <a:buFontTx/>
              <a:buChar char="-"/>
              <a:defRPr/>
            </a:pPr>
            <a:r>
              <a:rPr lang="nl-NL" sz="1100" dirty="0">
                <a:latin typeface="Arial"/>
                <a:cs typeface="Arial"/>
              </a:rPr>
              <a:t>Workshop  	: 10:00 - 12:00	</a:t>
            </a:r>
            <a:r>
              <a:rPr lang="nl-NL" sz="900" dirty="0">
                <a:latin typeface="Arial"/>
                <a:cs typeface="Arial"/>
              </a:rPr>
              <a:t>   (Bakkerij Royal. Visstraat 44 </a:t>
            </a:r>
            <a:r>
              <a:rPr lang="nl-NL" sz="900">
                <a:latin typeface="Arial"/>
                <a:cs typeface="Arial"/>
              </a:rPr>
              <a:t>Den </a:t>
            </a:r>
            <a:r>
              <a:rPr lang="nl-NL" sz="900" dirty="0">
                <a:latin typeface="Arial"/>
                <a:cs typeface="Arial"/>
              </a:rPr>
              <a:t>Bosch, 15 minuten vooraf aanwezig)</a:t>
            </a:r>
          </a:p>
          <a:p>
            <a:pPr marL="171450" indent="-171450">
              <a:buFontTx/>
              <a:buChar char="-"/>
              <a:defRPr/>
            </a:pPr>
            <a:r>
              <a:rPr lang="nl-NL" sz="1100" dirty="0">
                <a:latin typeface="Arial"/>
                <a:cs typeface="Arial"/>
              </a:rPr>
              <a:t>Wandeling	: 13:00 - 15:00   </a:t>
            </a:r>
            <a:r>
              <a:rPr lang="nl-NL" sz="900" dirty="0">
                <a:latin typeface="Arial"/>
                <a:cs typeface="Arial"/>
              </a:rPr>
              <a:t>(</a:t>
            </a:r>
            <a:r>
              <a:rPr lang="nl-NL" sz="900">
                <a:latin typeface="Arial"/>
                <a:cs typeface="Arial"/>
              </a:rPr>
              <a:t>Stadswinkel, Markt 77, Den Bosch</a:t>
            </a:r>
            <a:r>
              <a:rPr lang="nl-NL" sz="900" dirty="0">
                <a:latin typeface="Arial"/>
                <a:cs typeface="Arial"/>
              </a:rPr>
              <a:t>, 15 minuten vooraf aanwezig )</a:t>
            </a:r>
            <a:endParaRPr lang="nl-NL" sz="1100" dirty="0"/>
          </a:p>
          <a:p>
            <a:pPr>
              <a:defRPr/>
            </a:pPr>
            <a:endParaRPr lang="nl-NL" sz="750" dirty="0"/>
          </a:p>
          <a:p>
            <a:pPr>
              <a:defRPr/>
            </a:pPr>
            <a:r>
              <a:rPr lang="nl-NL" sz="750" dirty="0">
                <a:latin typeface="Arial"/>
                <a:cs typeface="Arial"/>
              </a:rPr>
              <a:t>AANMELDEN (BIJ VOORKEUR VIA EMAIL) BIJ: </a:t>
            </a:r>
            <a:r>
              <a:rPr lang="en-US" sz="800" b="1" dirty="0">
                <a:hlinkClick r:id="rId4"/>
              </a:rPr>
              <a:t>pvbrabantmidden@enexis.nl</a:t>
            </a:r>
            <a:endParaRPr lang="en-US" sz="800" b="1" dirty="0"/>
          </a:p>
          <a:p>
            <a:pPr>
              <a:defRPr/>
            </a:pPr>
            <a:r>
              <a:rPr lang="nl-NL" sz="800">
                <a:latin typeface="Arial"/>
                <a:cs typeface="Arial"/>
              </a:rPr>
              <a:t>Eigen bijdrage : 7,50 pp (eventuele introducés betalen de kostprijs  a’ 28,50 euro)</a:t>
            </a:r>
          </a:p>
          <a:p>
            <a:pPr>
              <a:defRPr/>
            </a:pPr>
            <a:endParaRPr lang="nl-NL" sz="750"/>
          </a:p>
          <a:p>
            <a:pPr>
              <a:defRPr/>
            </a:pPr>
            <a:r>
              <a:rPr lang="nl-NL" sz="750"/>
              <a:t>Deelname voor Leden, Partners en thuiswonende kinderen</a:t>
            </a:r>
            <a:endParaRPr lang="nl-NL" sz="750" dirty="0"/>
          </a:p>
          <a:p>
            <a:pPr>
              <a:defRPr/>
            </a:pPr>
            <a:r>
              <a:rPr lang="nl-NL" sz="750" dirty="0"/>
              <a:t>Mocht je maar aan 1 een deel van het arrangement willen deelnemen, graag hierover tijdig contact met G. Wortel</a:t>
            </a:r>
          </a:p>
          <a:p>
            <a:pPr>
              <a:defRPr/>
            </a:pPr>
            <a:r>
              <a:rPr lang="nl-NL" sz="750"/>
              <a:t>Parkeren </a:t>
            </a:r>
            <a:r>
              <a:rPr lang="nl-NL" sz="750" dirty="0"/>
              <a:t>voor </a:t>
            </a:r>
            <a:r>
              <a:rPr lang="nl-NL" sz="750"/>
              <a:t>eigen kosten. Kijk hiervoor op </a:t>
            </a:r>
            <a:r>
              <a:rPr lang="nl-NL" sz="800" u="sng">
                <a:hlinkClick r:id="rId5"/>
              </a:rPr>
              <a:t>https://www.parkeren-denbosch.nl/</a:t>
            </a:r>
            <a:endParaRPr lang="nl-NL" sz="800" u="sng"/>
          </a:p>
          <a:p>
            <a:pPr>
              <a:defRPr/>
            </a:pPr>
            <a:r>
              <a:rPr lang="nl-NL" sz="800"/>
              <a:t>Lunch op eigen gelegenheid en voor eigen kosten.</a:t>
            </a:r>
          </a:p>
          <a:p>
            <a:pPr>
              <a:defRPr/>
            </a:pPr>
            <a:endParaRPr lang="en-US" altLang="nl-NL" sz="675" dirty="0"/>
          </a:p>
          <a:p>
            <a:pPr>
              <a:defRPr/>
            </a:pPr>
            <a:r>
              <a:rPr lang="en-US" altLang="nl-NL" sz="650" dirty="0">
                <a:latin typeface="Arial"/>
                <a:cs typeface="Arial"/>
              </a:rPr>
              <a:t>Eigen </a:t>
            </a:r>
            <a:r>
              <a:rPr lang="en-US" altLang="nl-NL" sz="650" dirty="0" err="1">
                <a:latin typeface="Arial"/>
                <a:cs typeface="Arial"/>
              </a:rPr>
              <a:t>bijdrage</a:t>
            </a:r>
            <a:r>
              <a:rPr lang="en-US" altLang="nl-NL" sz="650" dirty="0">
                <a:latin typeface="Arial"/>
                <a:cs typeface="Arial"/>
              </a:rPr>
              <a:t> </a:t>
            </a:r>
            <a:r>
              <a:rPr lang="en-US" altLang="nl-NL" sz="650" dirty="0" err="1">
                <a:latin typeface="Arial"/>
                <a:cs typeface="Arial"/>
              </a:rPr>
              <a:t>betalen</a:t>
            </a:r>
            <a:r>
              <a:rPr lang="en-US" altLang="nl-NL" sz="650" dirty="0">
                <a:latin typeface="Arial"/>
                <a:cs typeface="Arial"/>
              </a:rPr>
              <a:t> per bank is </a:t>
            </a:r>
            <a:r>
              <a:rPr lang="en-US" altLang="nl-NL" sz="650" dirty="0" err="1">
                <a:latin typeface="Arial"/>
                <a:cs typeface="Arial"/>
              </a:rPr>
              <a:t>mogelijk</a:t>
            </a:r>
            <a:r>
              <a:rPr lang="en-US" altLang="nl-NL" sz="650" dirty="0">
                <a:latin typeface="Arial"/>
                <a:cs typeface="Arial"/>
              </a:rPr>
              <a:t> op:</a:t>
            </a:r>
          </a:p>
          <a:p>
            <a:pPr>
              <a:defRPr/>
            </a:pPr>
            <a:r>
              <a:rPr lang="en-US" altLang="nl-NL" sz="650" dirty="0" err="1">
                <a:latin typeface="Arial"/>
                <a:cs typeface="Arial"/>
              </a:rPr>
              <a:t>rekening</a:t>
            </a:r>
            <a:r>
              <a:rPr lang="en-US" altLang="nl-NL" sz="650" dirty="0">
                <a:latin typeface="Arial"/>
                <a:cs typeface="Arial"/>
              </a:rPr>
              <a:t> nr NL 26 RABO 0126332096 </a:t>
            </a:r>
            <a:r>
              <a:rPr lang="en-US" altLang="nl-NL" sz="650" dirty="0" err="1">
                <a:latin typeface="Arial"/>
                <a:cs typeface="Arial"/>
              </a:rPr>
              <a:t>tnv</a:t>
            </a:r>
            <a:r>
              <a:rPr lang="en-US" altLang="nl-NL" sz="650" dirty="0">
                <a:latin typeface="Arial"/>
                <a:cs typeface="Arial"/>
              </a:rPr>
              <a:t> The Energy Entertainment Club </a:t>
            </a:r>
            <a:r>
              <a:rPr lang="en-US" altLang="nl-NL" sz="650" dirty="0" err="1">
                <a:latin typeface="Arial"/>
                <a:cs typeface="Arial"/>
              </a:rPr>
              <a:t>te</a:t>
            </a:r>
            <a:r>
              <a:rPr lang="en-US" altLang="nl-NL" sz="650" dirty="0">
                <a:latin typeface="Arial"/>
                <a:cs typeface="Arial"/>
              </a:rPr>
              <a:t> Tilburg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298E0-BD85-35F2-0371-76AE049C3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363" y="5268789"/>
            <a:ext cx="1083371" cy="866913"/>
          </a:xfrm>
          <a:prstGeom prst="rect">
            <a:avLst/>
          </a:prstGeom>
        </p:spPr>
      </p:pic>
      <p:pic>
        <p:nvPicPr>
          <p:cNvPr id="8" name="Picture 7" descr="Bossche Bollen Workshop! Leer de ins &amp; outs">
            <a:extLst>
              <a:ext uri="{FF2B5EF4-FFF2-40B4-BE49-F238E27FC236}">
                <a16:creationId xmlns:a16="http://schemas.microsoft.com/office/drawing/2014/main" id="{A6187BC5-2987-8289-4DE8-C8D14E6E5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60000">
            <a:off x="230591" y="3231171"/>
            <a:ext cx="2494042" cy="1592194"/>
          </a:xfrm>
          <a:prstGeom prst="rect">
            <a:avLst/>
          </a:prstGeom>
        </p:spPr>
      </p:pic>
      <p:pic>
        <p:nvPicPr>
          <p:cNvPr id="10" name="Picture 9" descr="De avontuurlijke beklimming van de Sint-Jan • 3Develop beeldblog">
            <a:extLst>
              <a:ext uri="{FF2B5EF4-FFF2-40B4-BE49-F238E27FC236}">
                <a16:creationId xmlns:a16="http://schemas.microsoft.com/office/drawing/2014/main" id="{9E138C94-92E5-C1E4-0D1B-739CBCF2E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16" y="5132014"/>
            <a:ext cx="2581405" cy="1725986"/>
          </a:xfrm>
          <a:prstGeom prst="rect">
            <a:avLst/>
          </a:prstGeom>
        </p:spPr>
      </p:pic>
      <p:pic>
        <p:nvPicPr>
          <p:cNvPr id="1026" name="Picture 2" descr="Workshop Bossche bollen maken - Met korting 👨‍🍳 - Leukstetickets.nl">
            <a:extLst>
              <a:ext uri="{FF2B5EF4-FFF2-40B4-BE49-F238E27FC236}">
                <a16:creationId xmlns:a16="http://schemas.microsoft.com/office/drawing/2014/main" id="{C4387498-2834-ED60-CF5E-366073DF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591">
            <a:off x="191778" y="1250144"/>
            <a:ext cx="2539821" cy="15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010E52696904EA28E63C16B6EF857" ma:contentTypeVersion="19" ma:contentTypeDescription="Create a new document." ma:contentTypeScope="" ma:versionID="253e9c375d48f5cfb0f7a082715e3579">
  <xsd:schema xmlns:xsd="http://www.w3.org/2001/XMLSchema" xmlns:xs="http://www.w3.org/2001/XMLSchema" xmlns:p="http://schemas.microsoft.com/office/2006/metadata/properties" xmlns:ns2="58c1c451-f9b7-4ee8-ac93-ceccce8cbe43" xmlns:ns3="691c5d93-7406-4a48-be64-de710b50e108" xmlns:ns4="691c5d93-7406-4a48-be64-de710b50e108" targetNamespace="http://schemas.microsoft.com/office/2006/metadata/properties" ma:root="true" ma:fieldsID="4c57c0a7cef5fb0eee5ed95f5f6ffa93" ns2:_="" ns4:_="">
    <xsd:import namespace="58c1c451-f9b7-4ee8-ac93-ceccce8cbe43"/>
    <xsd:import namespace="691c5d93-7406-4a48-be64-de710b50e108"/>
    <xsd:import namespace="691c5d93-7406-4a48-be64-de710b50e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1c451-f9b7-4ee8-ac93-ceccce8cb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bfbc5c3-60d0-4420-b99b-f454b4e66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c5d93-7406-4a48-be64-de710b50e10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9e020d-19ed-4799-ad84-3d0fa5126bf9}" ma:internalName="TaxCatchAll" ma:showField="CatchAllData" ma:web="691c5d93-7406-4a48-be64-de710b50e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c5d93-7406-4a48-be64-de710b50e10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c5d93-7406-4a48-be64-de710b50e108" xsi:nil="true"/>
    <lcf76f155ced4ddcb4097134ff3c332f xmlns="58c1c451-f9b7-4ee8-ac93-ceccce8cbe43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D8CFA-3242-450F-B7A2-8B4328A29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1c451-f9b7-4ee8-ac93-ceccce8cbe43"/>
    <ds:schemaRef ds:uri="691c5d93-7406-4a48-be64-de710b50e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8A5DB-6F26-4BF7-B535-DE9104201F5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9E4467E-9516-4789-9B20-9D47E9C18574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8c1c451-f9b7-4ee8-ac93-ceccce8cbe43"/>
    <ds:schemaRef ds:uri="http://www.w3.org/XML/1998/namespace"/>
    <ds:schemaRef ds:uri="http://schemas.microsoft.com/office/2006/documentManagement/types"/>
    <ds:schemaRef ds:uri="691c5d93-7406-4a48-be64-de710b50e108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CE33A13-E327-4E57-8985-C97AF6A6A4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d89fa4f-e4a0-4ddb-9d18-f7eeec649ffc}" enabled="0" method="" siteId="{ad89fa4f-e4a0-4ddb-9d18-f7eeec649f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A4 (210 x 297 mm)</PresentationFormat>
  <Paragraphs>24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Standaardontwerp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jmommers</dc:creator>
  <cp:lastModifiedBy>Mommers, Julian</cp:lastModifiedBy>
  <cp:revision>200</cp:revision>
  <cp:lastPrinted>2026-05-05T12:28:49Z</cp:lastPrinted>
  <dcterms:created xsi:type="dcterms:W3CDTF">2010-09-18T14:21:07Z</dcterms:created>
  <dcterms:modified xsi:type="dcterms:W3CDTF">2026-05-05T13:21:25Z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ENEXIS\gwortel</vt:lpwstr>
  </property>
  <property fmtid="{D5CDD505-2E9C-101B-9397-08002B2CF9AE}" pid="3" name="Order">
    <vt:lpwstr>100.000000000000</vt:lpwstr>
  </property>
  <property fmtid="{D5CDD505-2E9C-101B-9397-08002B2CF9AE}" pid="4" name="display_urn:schemas-microsoft-com:office:office#Author">
    <vt:lpwstr>ENEXIS\gwortel</vt:lpwstr>
  </property>
  <property fmtid="{D5CDD505-2E9C-101B-9397-08002B2CF9AE}" pid="5" name="ContentTypeId">
    <vt:lpwstr>0x010100142010E52696904EA28E63C16B6EF857</vt:lpwstr>
  </property>
  <property fmtid="{D5CDD505-2E9C-101B-9397-08002B2CF9AE}" pid="6" name="MediaServiceImageTags">
    <vt:lpwstr/>
  </property>
</Properties>
</file>