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724650" cy="977423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C28EDD-BD6E-EEB0-A199-810993E8BBF8}" v="3" dt="2026-05-28T09:49:05.8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37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6B90FE9B-D517-4E91-8A9C-E989F826191E}" type="datetimeFigureOut">
              <a:rPr lang="nl-NL" smtClean="0"/>
              <a:t>1-7-2026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6963E91-ED9B-4979-A684-D90943FE7843}" type="slidenum">
              <a:rPr lang="nl-NL" smtClean="0"/>
              <a:t>‹nr.›</a:t>
            </a:fld>
            <a:endParaRPr lang="nl-NL"/>
          </a:p>
        </p:txBody>
      </p:sp>
    </p:spTree>
    <p:extLst>
      <p:ext uri="{BB962C8B-B14F-4D97-AF65-F5344CB8AC3E}">
        <p14:creationId xmlns:p14="http://schemas.microsoft.com/office/powerpoint/2010/main" val="2593453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6B90FE9B-D517-4E91-8A9C-E989F826191E}" type="datetimeFigureOut">
              <a:rPr lang="nl-NL" smtClean="0"/>
              <a:t>1-7-2026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6963E91-ED9B-4979-A684-D90943FE7843}" type="slidenum">
              <a:rPr lang="nl-NL" smtClean="0"/>
              <a:t>‹nr.›</a:t>
            </a:fld>
            <a:endParaRPr lang="nl-NL"/>
          </a:p>
        </p:txBody>
      </p:sp>
    </p:spTree>
    <p:extLst>
      <p:ext uri="{BB962C8B-B14F-4D97-AF65-F5344CB8AC3E}">
        <p14:creationId xmlns:p14="http://schemas.microsoft.com/office/powerpoint/2010/main" val="4113545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6B90FE9B-D517-4E91-8A9C-E989F826191E}" type="datetimeFigureOut">
              <a:rPr lang="nl-NL" smtClean="0"/>
              <a:t>1-7-2026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6963E91-ED9B-4979-A684-D90943FE7843}" type="slidenum">
              <a:rPr lang="nl-NL" smtClean="0"/>
              <a:t>‹nr.›</a:t>
            </a:fld>
            <a:endParaRPr lang="nl-NL"/>
          </a:p>
        </p:txBody>
      </p:sp>
    </p:spTree>
    <p:extLst>
      <p:ext uri="{BB962C8B-B14F-4D97-AF65-F5344CB8AC3E}">
        <p14:creationId xmlns:p14="http://schemas.microsoft.com/office/powerpoint/2010/main" val="1730940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6B90FE9B-D517-4E91-8A9C-E989F826191E}" type="datetimeFigureOut">
              <a:rPr lang="nl-NL" smtClean="0"/>
              <a:t>1-7-2026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6963E91-ED9B-4979-A684-D90943FE7843}" type="slidenum">
              <a:rPr lang="nl-NL" smtClean="0"/>
              <a:t>‹nr.›</a:t>
            </a:fld>
            <a:endParaRPr lang="nl-NL"/>
          </a:p>
        </p:txBody>
      </p:sp>
    </p:spTree>
    <p:extLst>
      <p:ext uri="{BB962C8B-B14F-4D97-AF65-F5344CB8AC3E}">
        <p14:creationId xmlns:p14="http://schemas.microsoft.com/office/powerpoint/2010/main" val="2427624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6B90FE9B-D517-4E91-8A9C-E989F826191E}" type="datetimeFigureOut">
              <a:rPr lang="nl-NL" smtClean="0"/>
              <a:t>1-7-2026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6963E91-ED9B-4979-A684-D90943FE7843}" type="slidenum">
              <a:rPr lang="nl-NL" smtClean="0"/>
              <a:t>‹nr.›</a:t>
            </a:fld>
            <a:endParaRPr lang="nl-NL"/>
          </a:p>
        </p:txBody>
      </p:sp>
    </p:spTree>
    <p:extLst>
      <p:ext uri="{BB962C8B-B14F-4D97-AF65-F5344CB8AC3E}">
        <p14:creationId xmlns:p14="http://schemas.microsoft.com/office/powerpoint/2010/main" val="1758152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6B90FE9B-D517-4E91-8A9C-E989F826191E}" type="datetimeFigureOut">
              <a:rPr lang="nl-NL" smtClean="0"/>
              <a:t>1-7-2026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6963E91-ED9B-4979-A684-D90943FE7843}" type="slidenum">
              <a:rPr lang="nl-NL" smtClean="0"/>
              <a:t>‹nr.›</a:t>
            </a:fld>
            <a:endParaRPr lang="nl-NL"/>
          </a:p>
        </p:txBody>
      </p:sp>
    </p:spTree>
    <p:extLst>
      <p:ext uri="{BB962C8B-B14F-4D97-AF65-F5344CB8AC3E}">
        <p14:creationId xmlns:p14="http://schemas.microsoft.com/office/powerpoint/2010/main" val="1138945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6B90FE9B-D517-4E91-8A9C-E989F826191E}" type="datetimeFigureOut">
              <a:rPr lang="nl-NL" smtClean="0"/>
              <a:t>1-7-2026</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66963E91-ED9B-4979-A684-D90943FE7843}" type="slidenum">
              <a:rPr lang="nl-NL" smtClean="0"/>
              <a:t>‹nr.›</a:t>
            </a:fld>
            <a:endParaRPr lang="nl-NL"/>
          </a:p>
        </p:txBody>
      </p:sp>
    </p:spTree>
    <p:extLst>
      <p:ext uri="{BB962C8B-B14F-4D97-AF65-F5344CB8AC3E}">
        <p14:creationId xmlns:p14="http://schemas.microsoft.com/office/powerpoint/2010/main" val="2326032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6B90FE9B-D517-4E91-8A9C-E989F826191E}" type="datetimeFigureOut">
              <a:rPr lang="nl-NL" smtClean="0"/>
              <a:t>1-7-2026</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66963E91-ED9B-4979-A684-D90943FE7843}" type="slidenum">
              <a:rPr lang="nl-NL" smtClean="0"/>
              <a:t>‹nr.›</a:t>
            </a:fld>
            <a:endParaRPr lang="nl-NL"/>
          </a:p>
        </p:txBody>
      </p:sp>
    </p:spTree>
    <p:extLst>
      <p:ext uri="{BB962C8B-B14F-4D97-AF65-F5344CB8AC3E}">
        <p14:creationId xmlns:p14="http://schemas.microsoft.com/office/powerpoint/2010/main" val="1397867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6B90FE9B-D517-4E91-8A9C-E989F826191E}" type="datetimeFigureOut">
              <a:rPr lang="nl-NL" smtClean="0"/>
              <a:t>1-7-2026</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66963E91-ED9B-4979-A684-D90943FE7843}" type="slidenum">
              <a:rPr lang="nl-NL" smtClean="0"/>
              <a:t>‹nr.›</a:t>
            </a:fld>
            <a:endParaRPr lang="nl-NL"/>
          </a:p>
        </p:txBody>
      </p:sp>
    </p:spTree>
    <p:extLst>
      <p:ext uri="{BB962C8B-B14F-4D97-AF65-F5344CB8AC3E}">
        <p14:creationId xmlns:p14="http://schemas.microsoft.com/office/powerpoint/2010/main" val="2144407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6B90FE9B-D517-4E91-8A9C-E989F826191E}" type="datetimeFigureOut">
              <a:rPr lang="nl-NL" smtClean="0"/>
              <a:t>1-7-2026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6963E91-ED9B-4979-A684-D90943FE7843}" type="slidenum">
              <a:rPr lang="nl-NL" smtClean="0"/>
              <a:t>‹nr.›</a:t>
            </a:fld>
            <a:endParaRPr lang="nl-NL"/>
          </a:p>
        </p:txBody>
      </p:sp>
    </p:spTree>
    <p:extLst>
      <p:ext uri="{BB962C8B-B14F-4D97-AF65-F5344CB8AC3E}">
        <p14:creationId xmlns:p14="http://schemas.microsoft.com/office/powerpoint/2010/main" val="1593867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6B90FE9B-D517-4E91-8A9C-E989F826191E}" type="datetimeFigureOut">
              <a:rPr lang="nl-NL" smtClean="0"/>
              <a:t>1-7-2026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6963E91-ED9B-4979-A684-D90943FE7843}" type="slidenum">
              <a:rPr lang="nl-NL" smtClean="0"/>
              <a:t>‹nr.›</a:t>
            </a:fld>
            <a:endParaRPr lang="nl-NL"/>
          </a:p>
        </p:txBody>
      </p:sp>
    </p:spTree>
    <p:extLst>
      <p:ext uri="{BB962C8B-B14F-4D97-AF65-F5344CB8AC3E}">
        <p14:creationId xmlns:p14="http://schemas.microsoft.com/office/powerpoint/2010/main" val="3756802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90FE9B-D517-4E91-8A9C-E989F826191E}" type="datetimeFigureOut">
              <a:rPr lang="nl-NL" smtClean="0"/>
              <a:t>1-7-2026</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963E91-ED9B-4979-A684-D90943FE7843}" type="slidenum">
              <a:rPr lang="nl-NL" smtClean="0"/>
              <a:t>‹nr.›</a:t>
            </a:fld>
            <a:endParaRPr lang="nl-NL"/>
          </a:p>
        </p:txBody>
      </p:sp>
    </p:spTree>
    <p:extLst>
      <p:ext uri="{BB962C8B-B14F-4D97-AF65-F5344CB8AC3E}">
        <p14:creationId xmlns:p14="http://schemas.microsoft.com/office/powerpoint/2010/main" val="12437707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p:cNvSpPr/>
          <p:nvPr/>
        </p:nvSpPr>
        <p:spPr>
          <a:xfrm>
            <a:off x="1590203" y="2377857"/>
            <a:ext cx="9882231" cy="3600986"/>
          </a:xfrm>
          <a:prstGeom prst="rect">
            <a:avLst/>
          </a:prstGeom>
        </p:spPr>
        <p:txBody>
          <a:bodyPr wrap="square" lIns="91440" tIns="45720" rIns="91440" bIns="45720" anchor="t">
            <a:spAutoFit/>
          </a:bodyPr>
          <a:lstStyle/>
          <a:p>
            <a:r>
              <a:rPr lang="en-US" altLang="nl-NL" b="1" dirty="0" err="1"/>
              <a:t>Betreft</a:t>
            </a:r>
            <a:r>
              <a:rPr lang="en-US" altLang="nl-NL" b="1" dirty="0"/>
              <a:t> </a:t>
            </a:r>
            <a:r>
              <a:rPr lang="en-US" altLang="nl-NL" b="1" dirty="0" err="1"/>
              <a:t>een</a:t>
            </a:r>
            <a:r>
              <a:rPr lang="en-US" altLang="nl-NL" b="1" dirty="0"/>
              <a:t> MTB </a:t>
            </a:r>
            <a:r>
              <a:rPr lang="en-US" altLang="nl-NL" b="1" dirty="0" err="1"/>
              <a:t>tocht</a:t>
            </a:r>
            <a:r>
              <a:rPr lang="en-US" altLang="nl-NL" b="1" dirty="0"/>
              <a:t> in het </a:t>
            </a:r>
            <a:r>
              <a:rPr lang="en-US" altLang="nl-NL" b="1" dirty="0" err="1"/>
              <a:t>donker</a:t>
            </a:r>
            <a:r>
              <a:rPr lang="en-US" altLang="nl-NL" b="1" dirty="0"/>
              <a:t> in </a:t>
            </a:r>
            <a:r>
              <a:rPr lang="en-US" altLang="nl-NL" b="1" dirty="0" err="1"/>
              <a:t>omgeving</a:t>
            </a:r>
            <a:r>
              <a:rPr lang="en-US" altLang="nl-NL" b="1" dirty="0"/>
              <a:t> Dongen.</a:t>
            </a:r>
          </a:p>
          <a:p>
            <a:r>
              <a:rPr lang="en-US" altLang="nl-NL" b="1" dirty="0" err="1"/>
              <a:t>Tocht</a:t>
            </a:r>
            <a:r>
              <a:rPr lang="en-US" altLang="nl-NL" b="1" dirty="0"/>
              <a:t> </a:t>
            </a:r>
            <a:r>
              <a:rPr lang="en-US" altLang="nl-NL" b="1" dirty="0" err="1"/>
              <a:t>wordt</a:t>
            </a:r>
            <a:r>
              <a:rPr lang="en-US" altLang="nl-NL" b="1" dirty="0"/>
              <a:t> </a:t>
            </a:r>
            <a:r>
              <a:rPr lang="en-US" altLang="nl-NL" b="1" dirty="0" err="1"/>
              <a:t>georganiseerd</a:t>
            </a:r>
            <a:r>
              <a:rPr lang="en-US" altLang="nl-NL" b="1" dirty="0"/>
              <a:t> door </a:t>
            </a:r>
            <a:r>
              <a:rPr lang="en-US" altLang="nl-NL" b="1" dirty="0" err="1"/>
              <a:t>vereniging</a:t>
            </a:r>
            <a:r>
              <a:rPr lang="en-US" altLang="nl-NL" b="1" dirty="0"/>
              <a:t> de </a:t>
            </a:r>
            <a:r>
              <a:rPr lang="en-US" altLang="nl-NL" b="1" dirty="0" err="1"/>
              <a:t>Kleppers</a:t>
            </a:r>
            <a:r>
              <a:rPr lang="en-US" altLang="nl-NL" b="1" dirty="0"/>
              <a:t> </a:t>
            </a:r>
            <a:r>
              <a:rPr lang="en-US" altLang="nl-NL" b="1" dirty="0" err="1"/>
              <a:t>en</a:t>
            </a:r>
            <a:r>
              <a:rPr lang="en-US" altLang="nl-NL" b="1" dirty="0"/>
              <a:t> er </a:t>
            </a:r>
            <a:r>
              <a:rPr lang="en-US" altLang="nl-NL" b="1" dirty="0" err="1"/>
              <a:t>doen</a:t>
            </a:r>
            <a:r>
              <a:rPr lang="en-US" altLang="nl-NL" b="1" dirty="0"/>
              <a:t> 1000 </a:t>
            </a:r>
            <a:r>
              <a:rPr lang="en-US" altLang="nl-NL" b="1" dirty="0" err="1"/>
              <a:t>deelnemers</a:t>
            </a:r>
            <a:r>
              <a:rPr lang="en-US" altLang="nl-NL" b="1" dirty="0"/>
              <a:t> </a:t>
            </a:r>
            <a:r>
              <a:rPr lang="en-US" altLang="nl-NL" b="1" dirty="0" err="1"/>
              <a:t>aan</a:t>
            </a:r>
            <a:r>
              <a:rPr lang="en-US" altLang="nl-NL" b="1" dirty="0"/>
              <a:t> mee.</a:t>
            </a:r>
            <a:endParaRPr lang="en-US" altLang="nl-NL" b="1" dirty="0">
              <a:ea typeface="Calibri"/>
              <a:cs typeface="Calibri"/>
            </a:endParaRPr>
          </a:p>
          <a:p>
            <a:r>
              <a:rPr lang="nl-NL" b="1" i="0">
                <a:solidFill>
                  <a:srgbClr val="212529"/>
                </a:solidFill>
                <a:effectLst/>
                <a:latin typeface="Circular"/>
              </a:rPr>
              <a:t>De nadruk van deze tocht ligt op '</a:t>
            </a:r>
            <a:r>
              <a:rPr lang="nl-NL" b="1" i="0" err="1">
                <a:solidFill>
                  <a:srgbClr val="212529"/>
                </a:solidFill>
                <a:effectLst/>
                <a:latin typeface="Circular"/>
              </a:rPr>
              <a:t>fun</a:t>
            </a:r>
            <a:r>
              <a:rPr lang="nl-NL" b="1" i="0">
                <a:solidFill>
                  <a:srgbClr val="212529"/>
                </a:solidFill>
                <a:effectLst/>
                <a:latin typeface="Circular"/>
              </a:rPr>
              <a:t>' . Het is zeker geen wedstrijd. </a:t>
            </a:r>
            <a:r>
              <a:rPr lang="nl-NL" b="1">
                <a:solidFill>
                  <a:srgbClr val="212529"/>
                </a:solidFill>
                <a:latin typeface="Circular"/>
              </a:rPr>
              <a:t>De tocht is 30 of 50 km lang.</a:t>
            </a:r>
          </a:p>
          <a:p>
            <a:r>
              <a:rPr lang="nl-NL" b="1" i="0" dirty="0">
                <a:solidFill>
                  <a:srgbClr val="212529"/>
                </a:solidFill>
                <a:effectLst/>
                <a:latin typeface="Circular"/>
              </a:rPr>
              <a:t>(</a:t>
            </a:r>
            <a:r>
              <a:rPr lang="nl-NL" b="1" dirty="0">
                <a:solidFill>
                  <a:srgbClr val="212529"/>
                </a:solidFill>
                <a:latin typeface="Circular"/>
              </a:rPr>
              <a:t>Enige</a:t>
            </a:r>
            <a:r>
              <a:rPr lang="nl-NL" b="1" i="0" dirty="0">
                <a:solidFill>
                  <a:srgbClr val="212529"/>
                </a:solidFill>
                <a:effectLst/>
                <a:latin typeface="Circular"/>
              </a:rPr>
              <a:t> ervaring en</a:t>
            </a:r>
            <a:r>
              <a:rPr lang="nl-NL" b="1" dirty="0">
                <a:solidFill>
                  <a:srgbClr val="212529"/>
                </a:solidFill>
                <a:latin typeface="Circular"/>
              </a:rPr>
              <a:t> een eigen MTB heeft voorkeur ,maar het huren van een MTB behoort tot de </a:t>
            </a:r>
            <a:r>
              <a:rPr lang="nl-NL" b="1">
                <a:solidFill>
                  <a:srgbClr val="212529"/>
                </a:solidFill>
                <a:latin typeface="Circular"/>
              </a:rPr>
              <a:t>mogelijkheden (kosten huur MTB 28,50 euro)</a:t>
            </a:r>
            <a:endParaRPr lang="nl-NL" b="1" i="0">
              <a:solidFill>
                <a:srgbClr val="212529"/>
              </a:solidFill>
              <a:effectLst/>
              <a:latin typeface="Circular"/>
            </a:endParaRPr>
          </a:p>
          <a:p>
            <a:r>
              <a:rPr lang="nl-NL" b="1">
                <a:solidFill>
                  <a:srgbClr val="212529"/>
                </a:solidFill>
                <a:latin typeface="Circular"/>
              </a:rPr>
              <a:t>Je rijdt door winkels, bedrijven enz. en tijdens de tocht zijn er diverse obstakels. </a:t>
            </a:r>
          </a:p>
          <a:p>
            <a:r>
              <a:rPr lang="nl-NL" b="1" i="0">
                <a:solidFill>
                  <a:srgbClr val="212529"/>
                </a:solidFill>
                <a:effectLst/>
                <a:latin typeface="Circular"/>
              </a:rPr>
              <a:t>Helm en verlichting zijn verplicht. Achterzijde van de fiets is een rood lampje (niet knipperend) noodzakelijk. Aan de voorzijde is een degelijke lamp noodzakelijk. Verder mag de MTB bike natuurlijk feestelijk versierd zijn met allerlei licht elementen. Hoe meer , des te leuker.</a:t>
            </a:r>
          </a:p>
          <a:p>
            <a:endParaRPr lang="nl-NL" b="1" i="0">
              <a:solidFill>
                <a:srgbClr val="212529"/>
              </a:solidFill>
              <a:effectLst/>
              <a:latin typeface="Circular"/>
            </a:endParaRPr>
          </a:p>
          <a:p>
            <a:r>
              <a:rPr lang="en-US" sz="1600" b="1" dirty="0" err="1"/>
              <a:t>Deelname</a:t>
            </a:r>
            <a:r>
              <a:rPr lang="en-US" sz="1600" b="1" dirty="0"/>
              <a:t> </a:t>
            </a:r>
            <a:r>
              <a:rPr lang="en-US" sz="1600" b="1" dirty="0" err="1"/>
              <a:t>leden</a:t>
            </a:r>
            <a:r>
              <a:rPr lang="en-US" sz="1600" b="1" dirty="0"/>
              <a:t>/partners/</a:t>
            </a:r>
            <a:r>
              <a:rPr lang="en-US" sz="1600" b="1" dirty="0" err="1"/>
              <a:t>thuiswonende</a:t>
            </a:r>
            <a:r>
              <a:rPr lang="en-US" sz="1600" b="1" dirty="0"/>
              <a:t> </a:t>
            </a:r>
            <a:r>
              <a:rPr lang="en-US" sz="1600" b="1" dirty="0" err="1"/>
              <a:t>kinderen</a:t>
            </a:r>
            <a:r>
              <a:rPr lang="en-US" sz="1600" b="1" dirty="0"/>
              <a:t>.</a:t>
            </a:r>
            <a:endParaRPr lang="en-US" sz="1600" b="1" dirty="0">
              <a:ea typeface="Calibri"/>
              <a:cs typeface="Calibri"/>
            </a:endParaRPr>
          </a:p>
          <a:p>
            <a:r>
              <a:rPr lang="en-US" sz="1600" b="1" dirty="0"/>
              <a:t>Eigen </a:t>
            </a:r>
            <a:r>
              <a:rPr lang="en-US" sz="1600" b="1" err="1"/>
              <a:t>bijdrage</a:t>
            </a:r>
            <a:r>
              <a:rPr lang="en-US" sz="1600" b="1" dirty="0"/>
              <a:t> 2,50 euro pp , </a:t>
            </a:r>
            <a:r>
              <a:rPr lang="en-US" sz="1600" b="1" err="1"/>
              <a:t>evt</a:t>
            </a:r>
            <a:r>
              <a:rPr lang="en-US" sz="1600" b="1" dirty="0"/>
              <a:t> introduces </a:t>
            </a:r>
            <a:r>
              <a:rPr lang="en-US" sz="1600" b="1" err="1"/>
              <a:t>betalen</a:t>
            </a:r>
            <a:r>
              <a:rPr lang="en-US" sz="1600" b="1" dirty="0"/>
              <a:t> de </a:t>
            </a:r>
            <a:r>
              <a:rPr lang="en-US" sz="1600" b="1" err="1"/>
              <a:t>kostprijs</a:t>
            </a:r>
            <a:r>
              <a:rPr lang="en-US" sz="1600" b="1" dirty="0"/>
              <a:t> van 10 euro. (</a:t>
            </a:r>
            <a:r>
              <a:rPr lang="en-US" sz="1600" b="1" err="1"/>
              <a:t>huur</a:t>
            </a:r>
            <a:r>
              <a:rPr lang="en-US" sz="1600" b="1"/>
              <a:t> MTB 28,50 euro)</a:t>
            </a:r>
            <a:endParaRPr lang="nl-NL" sz="1600"/>
          </a:p>
          <a:p>
            <a:r>
              <a:rPr lang="en-US" sz="1600" b="1" dirty="0" err="1"/>
              <a:t>Aanmelden</a:t>
            </a:r>
            <a:r>
              <a:rPr lang="en-US" sz="1600" b="1" dirty="0"/>
              <a:t> </a:t>
            </a:r>
            <a:r>
              <a:rPr lang="en-US" sz="1600" b="1" dirty="0" err="1"/>
              <a:t>kan</a:t>
            </a:r>
            <a:r>
              <a:rPr lang="en-US" sz="1600" b="1" dirty="0"/>
              <a:t> tot </a:t>
            </a:r>
            <a:r>
              <a:rPr lang="en-US" sz="1600" b="1" dirty="0" err="1"/>
              <a:t>en</a:t>
            </a:r>
            <a:r>
              <a:rPr lang="en-US" sz="1600" b="1" dirty="0"/>
              <a:t> met </a:t>
            </a:r>
            <a:r>
              <a:rPr lang="en-US" sz="1600" b="1" dirty="0" err="1"/>
              <a:t>vrijdag</a:t>
            </a:r>
            <a:r>
              <a:rPr lang="en-US" sz="1600" b="1" dirty="0"/>
              <a:t> 14-08-2026 via </a:t>
            </a:r>
            <a:r>
              <a:rPr lang="en-US" sz="1600" b="1" dirty="0" err="1"/>
              <a:t>mailadres</a:t>
            </a:r>
            <a:r>
              <a:rPr lang="en-US" sz="1600" b="1" dirty="0"/>
              <a:t> </a:t>
            </a:r>
            <a:r>
              <a:rPr lang="en-US" sz="1600" b="1" u="sng" dirty="0">
                <a:ea typeface="+mn-lt"/>
                <a:cs typeface="+mn-lt"/>
              </a:rPr>
              <a:t>pvbrabantmidden@enexis.nl</a:t>
            </a:r>
            <a:endParaRPr lang="en-US" sz="1600" b="1" u="sng" dirty="0">
              <a:ea typeface="Calibri"/>
              <a:cs typeface="Calibri"/>
            </a:endParaRPr>
          </a:p>
        </p:txBody>
      </p:sp>
      <p:sp>
        <p:nvSpPr>
          <p:cNvPr id="9" name="Tekstvak 17"/>
          <p:cNvSpPr txBox="1">
            <a:spLocks noChangeArrowheads="1"/>
          </p:cNvSpPr>
          <p:nvPr/>
        </p:nvSpPr>
        <p:spPr bwMode="auto">
          <a:xfrm>
            <a:off x="2987731" y="6177863"/>
            <a:ext cx="659190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nl-NL" altLang="nl-NL" sz="1200"/>
              <a:t>Eigen bijdrage betalen per bank is mogelijk op : </a:t>
            </a:r>
            <a:r>
              <a:rPr lang="nl-NL" altLang="nl-NL" sz="1200" err="1"/>
              <a:t>reknr</a:t>
            </a:r>
            <a:r>
              <a:rPr lang="nl-NL" altLang="nl-NL" sz="1200"/>
              <a:t>.   NL26 RABO 0126 3320 96         </a:t>
            </a:r>
          </a:p>
          <a:p>
            <a:pPr algn="ctr" eaLnBrk="1" hangingPunct="1">
              <a:spcBef>
                <a:spcPct val="0"/>
              </a:spcBef>
              <a:buFontTx/>
              <a:buNone/>
            </a:pPr>
            <a:r>
              <a:rPr lang="nl-NL" altLang="nl-NL" sz="1200"/>
              <a:t>                                                                                  : </a:t>
            </a:r>
            <a:r>
              <a:rPr lang="nl-NL" altLang="nl-NL" sz="1200" err="1"/>
              <a:t>tnv</a:t>
            </a:r>
            <a:r>
              <a:rPr lang="nl-NL" altLang="nl-NL" sz="1200"/>
              <a:t>       The Energie Entertainment Club</a:t>
            </a:r>
          </a:p>
          <a:p>
            <a:pPr algn="ctr" eaLnBrk="1" hangingPunct="1">
              <a:spcBef>
                <a:spcPct val="0"/>
              </a:spcBef>
              <a:buFontTx/>
              <a:buNone/>
            </a:pPr>
            <a:r>
              <a:rPr lang="nl-NL" altLang="nl-NL" sz="1200" i="1"/>
              <a:t>Geef wel even door dat je per bank betaald hebt.</a:t>
            </a:r>
          </a:p>
        </p:txBody>
      </p:sp>
      <p:sp>
        <p:nvSpPr>
          <p:cNvPr id="10" name="Rechthoek 9"/>
          <p:cNvSpPr/>
          <p:nvPr/>
        </p:nvSpPr>
        <p:spPr>
          <a:xfrm>
            <a:off x="146693" y="5655928"/>
            <a:ext cx="3074192" cy="1138773"/>
          </a:xfrm>
          <a:prstGeom prst="rect">
            <a:avLst/>
          </a:prstGeom>
        </p:spPr>
        <p:txBody>
          <a:bodyPr wrap="square">
            <a:spAutoFit/>
          </a:bodyPr>
          <a:lstStyle/>
          <a:p>
            <a:r>
              <a:rPr lang="nl-NL" altLang="nl-NL" sz="1400" b="1" i="1"/>
              <a:t>startlocatie:</a:t>
            </a:r>
          </a:p>
          <a:p>
            <a:r>
              <a:rPr lang="nl-NL" altLang="nl-NL" b="1"/>
              <a:t>Zalencentrum de Viersprong</a:t>
            </a:r>
          </a:p>
          <a:p>
            <a:r>
              <a:rPr lang="nl-NL" altLang="nl-NL" b="1"/>
              <a:t>Kanaalstraat 10</a:t>
            </a:r>
            <a:br>
              <a:rPr lang="nl-NL" altLang="nl-NL" b="1"/>
            </a:br>
            <a:r>
              <a:rPr lang="nl-NL" altLang="nl-NL" b="1"/>
              <a:t>5104 AC Dongen</a:t>
            </a:r>
            <a:endParaRPr lang="nl-NL"/>
          </a:p>
        </p:txBody>
      </p:sp>
      <p:sp>
        <p:nvSpPr>
          <p:cNvPr id="12" name="Rechthoek 11"/>
          <p:cNvSpPr/>
          <p:nvPr/>
        </p:nvSpPr>
        <p:spPr>
          <a:xfrm>
            <a:off x="1191237" y="-34379"/>
            <a:ext cx="9882231" cy="2308324"/>
          </a:xfrm>
          <a:prstGeom prst="rect">
            <a:avLst/>
          </a:prstGeom>
        </p:spPr>
        <p:txBody>
          <a:bodyPr wrap="square" lIns="91440" tIns="45720" rIns="91440" bIns="45720" anchor="t">
            <a:spAutoFit/>
          </a:bodyPr>
          <a:lstStyle/>
          <a:p>
            <a:pPr algn="ctr"/>
            <a:r>
              <a:rPr lang="en-US" altLang="nl-NL" sz="2000" b="1" dirty="0"/>
              <a:t>De </a:t>
            </a:r>
            <a:r>
              <a:rPr lang="en-US" altLang="nl-NL" sz="2000" b="1" dirty="0" err="1"/>
              <a:t>Personeelsvereniging</a:t>
            </a:r>
            <a:r>
              <a:rPr lang="en-US" altLang="nl-NL" sz="2000" b="1" dirty="0"/>
              <a:t> </a:t>
            </a:r>
            <a:r>
              <a:rPr lang="en-US" altLang="nl-NL" sz="2000" b="1" dirty="0" err="1"/>
              <a:t>organiseert</a:t>
            </a:r>
            <a:r>
              <a:rPr lang="en-US" altLang="nl-NL" sz="2000" b="1" dirty="0"/>
              <a:t> </a:t>
            </a:r>
            <a:r>
              <a:rPr lang="en-US" altLang="nl-NL" sz="2000" b="1" dirty="0" err="1"/>
              <a:t>voor</a:t>
            </a:r>
            <a:r>
              <a:rPr lang="en-US" altLang="nl-NL" sz="2000" b="1" dirty="0"/>
              <a:t> U,</a:t>
            </a:r>
            <a:endParaRPr lang="en-US" altLang="nl-NL" sz="1000" b="1" dirty="0"/>
          </a:p>
          <a:p>
            <a:pPr algn="ctr"/>
            <a:endParaRPr lang="en-US" altLang="nl-NL" sz="1000" b="1" i="1" u="sng"/>
          </a:p>
          <a:p>
            <a:pPr algn="ctr"/>
            <a:r>
              <a:rPr lang="en-US" altLang="nl-NL" sz="3600" b="1" i="1" u="sng" dirty="0">
                <a:effectLst>
                  <a:outerShdw blurRad="38100" dist="38100" dir="2700000" algn="tl">
                    <a:srgbClr val="000000">
                      <a:alpha val="43137"/>
                    </a:srgbClr>
                  </a:outerShdw>
                </a:effectLst>
              </a:rPr>
              <a:t>MTB </a:t>
            </a:r>
            <a:r>
              <a:rPr lang="en-US" altLang="nl-NL" sz="3600" b="1" i="1" u="sng" dirty="0" err="1">
                <a:effectLst>
                  <a:outerShdw blurRad="38100" dist="38100" dir="2700000" algn="tl">
                    <a:srgbClr val="000000">
                      <a:alpha val="43137"/>
                    </a:srgbClr>
                  </a:outerShdw>
                </a:effectLst>
              </a:rPr>
              <a:t>Kleppers</a:t>
            </a:r>
            <a:r>
              <a:rPr lang="en-US" altLang="nl-NL" sz="3600" b="1" i="1" u="sng" dirty="0">
                <a:effectLst>
                  <a:outerShdw blurRad="38100" dist="38100" dir="2700000" algn="tl">
                    <a:srgbClr val="000000">
                      <a:alpha val="43137"/>
                    </a:srgbClr>
                  </a:outerShdw>
                </a:effectLst>
              </a:rPr>
              <a:t> </a:t>
            </a:r>
            <a:r>
              <a:rPr lang="en-US" altLang="nl-NL" sz="3600" b="1" i="1" u="sng" dirty="0" err="1">
                <a:effectLst>
                  <a:outerShdw blurRad="38100" dist="38100" dir="2700000" algn="tl">
                    <a:srgbClr val="000000">
                      <a:alpha val="43137"/>
                    </a:srgbClr>
                  </a:outerShdw>
                </a:effectLst>
              </a:rPr>
              <a:t>Lichtjestocht</a:t>
            </a:r>
            <a:endParaRPr lang="en-US" altLang="nl-NL" sz="3600" b="1" i="1" u="sng" dirty="0">
              <a:effectLst>
                <a:outerShdw blurRad="38100" dist="38100" dir="2700000" algn="tl">
                  <a:srgbClr val="000000">
                    <a:alpha val="43137"/>
                  </a:srgbClr>
                </a:outerShdw>
              </a:effectLst>
            </a:endParaRPr>
          </a:p>
          <a:p>
            <a:pPr algn="ctr"/>
            <a:br>
              <a:rPr lang="en-US" altLang="nl-NL" sz="1000" b="1" u="sng" dirty="0"/>
            </a:br>
            <a:r>
              <a:rPr lang="nl-NL" altLang="nl-NL" sz="2000" u="sng"/>
              <a:t>W</a:t>
            </a:r>
            <a:r>
              <a:rPr lang="nl-NL" altLang="nl-NL" u="sng"/>
              <a:t>anneer</a:t>
            </a:r>
            <a:r>
              <a:rPr lang="nl-NL" altLang="nl-NL"/>
              <a:t>: </a:t>
            </a:r>
            <a:r>
              <a:rPr lang="nl-NL" altLang="nl-NL" b="1"/>
              <a:t>zaterdag 17 oktober 2026</a:t>
            </a:r>
            <a:r>
              <a:rPr lang="nl-NL" altLang="nl-NL"/>
              <a:t>.</a:t>
            </a:r>
            <a:br>
              <a:rPr lang="nl-NL" altLang="nl-NL" dirty="0"/>
            </a:br>
            <a:r>
              <a:rPr lang="nl-NL" altLang="nl-NL" u="sng"/>
              <a:t>Starttijd</a:t>
            </a:r>
            <a:r>
              <a:rPr lang="nl-NL" altLang="nl-NL"/>
              <a:t>: </a:t>
            </a:r>
            <a:r>
              <a:rPr lang="nl-NL" altLang="nl-NL" b="1"/>
              <a:t>18:30 tot 20:00</a:t>
            </a:r>
            <a:endParaRPr lang="nl-NL" altLang="nl-NL" b="1">
              <a:ea typeface="Calibri"/>
              <a:cs typeface="Calibri"/>
            </a:endParaRPr>
          </a:p>
          <a:p>
            <a:pPr algn="ctr"/>
            <a:r>
              <a:rPr lang="nl-NL" altLang="nl-NL" sz="1200" dirty="0">
                <a:ea typeface="Calibri"/>
                <a:cs typeface="Calibri"/>
              </a:rPr>
              <a:t>(Voor wie samen wil rijden: Onze </a:t>
            </a:r>
            <a:r>
              <a:rPr lang="nl-NL" altLang="nl-NL" sz="1200" dirty="0" err="1">
                <a:ea typeface="Calibri"/>
                <a:cs typeface="Calibri"/>
              </a:rPr>
              <a:t>Enexis</a:t>
            </a:r>
            <a:r>
              <a:rPr lang="nl-NL" altLang="nl-NL" sz="1200">
                <a:ea typeface="Calibri"/>
                <a:cs typeface="Calibri"/>
              </a:rPr>
              <a:t>-groep 30 km en 50 km , start 19:00)</a:t>
            </a:r>
            <a:endParaRPr lang="nl-NL" altLang="nl-NL">
              <a:ea typeface="Calibri" panose="020F0502020204030204"/>
              <a:cs typeface="Calibri" panose="020F0502020204030204"/>
            </a:endParaRPr>
          </a:p>
          <a:p>
            <a:pPr algn="ctr"/>
            <a:r>
              <a:rPr lang="nl-NL" u="sng" dirty="0"/>
              <a:t>Retourtijd</a:t>
            </a:r>
            <a:r>
              <a:rPr lang="nl-NL" dirty="0"/>
              <a:t> : </a:t>
            </a:r>
            <a:r>
              <a:rPr lang="nl-NL" b="1"/>
              <a:t>ongeveer 23:00 uur</a:t>
            </a:r>
            <a:endParaRPr lang="nl-NL" b="1">
              <a:ea typeface="Calibri"/>
              <a:cs typeface="Calibri"/>
            </a:endParaRPr>
          </a:p>
        </p:txBody>
      </p:sp>
      <p:sp>
        <p:nvSpPr>
          <p:cNvPr id="3" name="Tekstvak 2">
            <a:extLst>
              <a:ext uri="{FF2B5EF4-FFF2-40B4-BE49-F238E27FC236}">
                <a16:creationId xmlns:a16="http://schemas.microsoft.com/office/drawing/2014/main" id="{EDB4AD26-58AA-42D8-B91E-C5A01DD8C1FC}"/>
              </a:ext>
            </a:extLst>
          </p:cNvPr>
          <p:cNvSpPr txBox="1"/>
          <p:nvPr/>
        </p:nvSpPr>
        <p:spPr>
          <a:xfrm>
            <a:off x="10029900" y="6116089"/>
            <a:ext cx="2087136" cy="707886"/>
          </a:xfrm>
          <a:prstGeom prst="rect">
            <a:avLst/>
          </a:prstGeom>
          <a:noFill/>
          <a:ln>
            <a:solidFill>
              <a:schemeClr val="tx1"/>
            </a:solidFill>
          </a:ln>
        </p:spPr>
        <p:txBody>
          <a:bodyPr wrap="square" rtlCol="0">
            <a:spAutoFit/>
          </a:bodyPr>
          <a:lstStyle/>
          <a:p>
            <a:pPr algn="ctr"/>
            <a:r>
              <a:rPr lang="nl-NL" sz="800"/>
              <a:t>Wilt u voorafgaand aan deze activiteit schriftelijk aangeven indien u geen toestemming geeft voor het gebruik van foto’s en/of filmpjes, waarop u herkenbaar in beeld bent, voor gebruik op onze website</a:t>
            </a:r>
          </a:p>
        </p:txBody>
      </p:sp>
      <p:pic>
        <p:nvPicPr>
          <p:cNvPr id="7" name="Afbeelding 6">
            <a:extLst>
              <a:ext uri="{FF2B5EF4-FFF2-40B4-BE49-F238E27FC236}">
                <a16:creationId xmlns:a16="http://schemas.microsoft.com/office/drawing/2014/main" id="{1F63F118-5FC4-FD36-A4B7-0FACD5FE5172}"/>
              </a:ext>
            </a:extLst>
          </p:cNvPr>
          <p:cNvPicPr>
            <a:picLocks noChangeAspect="1"/>
          </p:cNvPicPr>
          <p:nvPr/>
        </p:nvPicPr>
        <p:blipFill>
          <a:blip r:embed="rId2"/>
          <a:stretch>
            <a:fillRect/>
          </a:stretch>
        </p:blipFill>
        <p:spPr>
          <a:xfrm>
            <a:off x="426488" y="593387"/>
            <a:ext cx="2857500" cy="1600200"/>
          </a:xfrm>
          <a:prstGeom prst="rect">
            <a:avLst/>
          </a:prstGeom>
        </p:spPr>
      </p:pic>
      <p:pic>
        <p:nvPicPr>
          <p:cNvPr id="8" name="Afbeelding 7">
            <a:extLst>
              <a:ext uri="{FF2B5EF4-FFF2-40B4-BE49-F238E27FC236}">
                <a16:creationId xmlns:a16="http://schemas.microsoft.com/office/drawing/2014/main" id="{32EFDD79-73A1-ADE2-DB86-A921C86F7140}"/>
              </a:ext>
            </a:extLst>
          </p:cNvPr>
          <p:cNvPicPr>
            <a:picLocks noChangeAspect="1"/>
          </p:cNvPicPr>
          <p:nvPr/>
        </p:nvPicPr>
        <p:blipFill>
          <a:blip r:embed="rId3"/>
          <a:stretch>
            <a:fillRect/>
          </a:stretch>
        </p:blipFill>
        <p:spPr>
          <a:xfrm>
            <a:off x="10162580" y="5110186"/>
            <a:ext cx="1487602" cy="924599"/>
          </a:xfrm>
          <a:prstGeom prst="rect">
            <a:avLst/>
          </a:prstGeom>
        </p:spPr>
      </p:pic>
      <p:pic>
        <p:nvPicPr>
          <p:cNvPr id="11" name="Afbeelding 10">
            <a:extLst>
              <a:ext uri="{FF2B5EF4-FFF2-40B4-BE49-F238E27FC236}">
                <a16:creationId xmlns:a16="http://schemas.microsoft.com/office/drawing/2014/main" id="{E05B92F6-CC4C-0810-0107-1C8F8E8BB536}"/>
              </a:ext>
            </a:extLst>
          </p:cNvPr>
          <p:cNvPicPr>
            <a:picLocks noChangeAspect="1"/>
          </p:cNvPicPr>
          <p:nvPr/>
        </p:nvPicPr>
        <p:blipFill>
          <a:blip r:embed="rId4"/>
          <a:stretch>
            <a:fillRect/>
          </a:stretch>
        </p:blipFill>
        <p:spPr>
          <a:xfrm>
            <a:off x="9740371" y="826028"/>
            <a:ext cx="1685925" cy="1666875"/>
          </a:xfrm>
          <a:prstGeom prst="rect">
            <a:avLst/>
          </a:prstGeom>
        </p:spPr>
      </p:pic>
      <p:pic>
        <p:nvPicPr>
          <p:cNvPr id="13" name="Afbeelding 12">
            <a:extLst>
              <a:ext uri="{FF2B5EF4-FFF2-40B4-BE49-F238E27FC236}">
                <a16:creationId xmlns:a16="http://schemas.microsoft.com/office/drawing/2014/main" id="{FA5FC590-FCC0-6D9F-C5BA-FC318FC09AA7}"/>
              </a:ext>
            </a:extLst>
          </p:cNvPr>
          <p:cNvPicPr>
            <a:picLocks noChangeAspect="1"/>
          </p:cNvPicPr>
          <p:nvPr/>
        </p:nvPicPr>
        <p:blipFill>
          <a:blip r:embed="rId5"/>
          <a:stretch>
            <a:fillRect/>
          </a:stretch>
        </p:blipFill>
        <p:spPr>
          <a:xfrm>
            <a:off x="-86197" y="3437641"/>
            <a:ext cx="1676400" cy="1666875"/>
          </a:xfrm>
          <a:prstGeom prst="rect">
            <a:avLst/>
          </a:prstGeom>
        </p:spPr>
      </p:pic>
    </p:spTree>
    <p:extLst>
      <p:ext uri="{BB962C8B-B14F-4D97-AF65-F5344CB8AC3E}">
        <p14:creationId xmlns:p14="http://schemas.microsoft.com/office/powerpoint/2010/main" val="3569635988"/>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91c5d93-7406-4a48-be64-de710b50e108" xsi:nil="true"/>
    <lcf76f155ced4ddcb4097134ff3c332f xmlns="58c1c451-f9b7-4ee8-ac93-ceccce8cbe4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42010E52696904EA28E63C16B6EF857" ma:contentTypeVersion="19" ma:contentTypeDescription="Create a new document." ma:contentTypeScope="" ma:versionID="253e9c375d48f5cfb0f7a082715e3579">
  <xsd:schema xmlns:xsd="http://www.w3.org/2001/XMLSchema" xmlns:xs="http://www.w3.org/2001/XMLSchema" xmlns:p="http://schemas.microsoft.com/office/2006/metadata/properties" xmlns:ns2="58c1c451-f9b7-4ee8-ac93-ceccce8cbe43" xmlns:ns3="691c5d93-7406-4a48-be64-de710b50e108" xmlns:ns4="691c5d93-7406-4a48-be64-de710b50e108" targetNamespace="http://schemas.microsoft.com/office/2006/metadata/properties" ma:root="true" ma:fieldsID="4c57c0a7cef5fb0eee5ed95f5f6ffa93" ns2:_="" ns4:_="">
    <xsd:import namespace="58c1c451-f9b7-4ee8-ac93-ceccce8cbe43"/>
    <xsd:import namespace="691c5d93-7406-4a48-be64-de710b50e108"/>
    <xsd:import namespace="691c5d93-7406-4a48-be64-de710b50e108"/>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3:TaxCatchAll" minOccurs="0"/>
                <xsd:element ref="ns2:MediaServiceGenerationTime" minOccurs="0"/>
                <xsd:element ref="ns2:MediaServiceEventHashCode" minOccurs="0"/>
                <xsd:element ref="ns2:lcf76f155ced4ddcb4097134ff3c332f" minOccurs="0"/>
                <xsd:element ref="ns2:MediaServiceOCR" minOccurs="0"/>
                <xsd:element ref="ns2:MediaServiceObjectDetectorVersions" minOccurs="0"/>
                <xsd:element ref="ns2:MediaServiceSearchProperties" minOccurs="0"/>
                <xsd:element ref="ns2:MediaServiceLocation" minOccurs="0"/>
                <xsd:element ref="ns4:SharedWithUsers" minOccurs="0"/>
                <xsd:element ref="ns4: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8c1c451-f9b7-4ee8-ac93-ceccce8cbe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cbfbc5c3-60d0-4420-b99b-f454b4e667cd"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1c5d93-7406-4a48-be64-de710b50e10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569e020d-19ed-4799-ad84-3d0fa5126bf9}" ma:internalName="TaxCatchAll" ma:showField="CatchAllData" ma:web="691c5d93-7406-4a48-be64-de710b50e10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91c5d93-7406-4a48-be64-de710b50e108" elementFormDefault="qualified">
    <xsd:import namespace="http://schemas.microsoft.com/office/2006/documentManagement/types"/>
    <xsd:import namespace="http://schemas.microsoft.com/office/infopath/2007/PartnerControls"/>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7B9B4A8-2998-4F96-9216-A6B12CC108F9}">
  <ds:schemaRefs>
    <ds:schemaRef ds:uri="691c5d93-7406-4a48-be64-de710b50e108"/>
    <ds:schemaRef ds:uri="http://www.w3.org/XML/1998/namespace"/>
    <ds:schemaRef ds:uri="http://purl.org/dc/terms/"/>
    <ds:schemaRef ds:uri="http://purl.org/dc/elements/1.1/"/>
    <ds:schemaRef ds:uri="http://purl.org/dc/dcmitype/"/>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58c1c451-f9b7-4ee8-ac93-ceccce8cbe43"/>
  </ds:schemaRefs>
</ds:datastoreItem>
</file>

<file path=customXml/itemProps2.xml><?xml version="1.0" encoding="utf-8"?>
<ds:datastoreItem xmlns:ds="http://schemas.openxmlformats.org/officeDocument/2006/customXml" ds:itemID="{5ED938D9-0529-4AAB-BE2A-882B4FF31BEC}">
  <ds:schemaRefs>
    <ds:schemaRef ds:uri="http://schemas.microsoft.com/sharepoint/v3/contenttype/forms"/>
  </ds:schemaRefs>
</ds:datastoreItem>
</file>

<file path=customXml/itemProps3.xml><?xml version="1.0" encoding="utf-8"?>
<ds:datastoreItem xmlns:ds="http://schemas.openxmlformats.org/officeDocument/2006/customXml" ds:itemID="{FE7AF94E-FFDB-4ACD-A127-ACFD4B4EC1D5}">
  <ds:schemaRefs>
    <ds:schemaRef ds:uri="58c1c451-f9b7-4ee8-ac93-ceccce8cbe43"/>
    <ds:schemaRef ds:uri="691c5d93-7406-4a48-be64-de710b50e10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ad89fa4f-e4a0-4ddb-9d18-f7eeec649ffc}" enabled="0" method="" siteId="{ad89fa4f-e4a0-4ddb-9d18-f7eeec649ffc}" removed="1"/>
</clbl:labelList>
</file>

<file path=docProps/app.xml><?xml version="1.0" encoding="utf-8"?>
<Properties xmlns="http://schemas.openxmlformats.org/officeDocument/2006/extended-properties" xmlns:vt="http://schemas.openxmlformats.org/officeDocument/2006/docPropsVTypes">
  <TotalTime>0</TotalTime>
  <Words>314</Words>
  <Application>Microsoft Office PowerPoint</Application>
  <PresentationFormat>Breedbeeld</PresentationFormat>
  <Paragraphs>23</Paragraphs>
  <Slides>1</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vt:i4>
      </vt:variant>
    </vt:vector>
  </HeadingPairs>
  <TitlesOfParts>
    <vt:vector size="6" baseType="lpstr">
      <vt:lpstr>Arial</vt:lpstr>
      <vt:lpstr>Calibri</vt:lpstr>
      <vt:lpstr>Calibri Light</vt:lpstr>
      <vt:lpstr>Circular</vt:lpstr>
      <vt:lpstr>Kantoorthema</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Wortel, Ger</dc:creator>
  <cp:lastModifiedBy>Mommers, Julian</cp:lastModifiedBy>
  <cp:revision>12</cp:revision>
  <cp:lastPrinted>2025-05-08T05:38:04Z</cp:lastPrinted>
  <dcterms:created xsi:type="dcterms:W3CDTF">2018-03-04T14:53:35Z</dcterms:created>
  <dcterms:modified xsi:type="dcterms:W3CDTF">2026-07-01T11:42:37Z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0x010100142010E52696904EA28E63C16B6EF857</vt:lpwstr>
  </property>
  <property fmtid="{D5CDD505-2E9C-101B-9397-08002B2CF9AE}" pid="3" name="Order">
    <vt:r8>100</vt:r8>
  </property>
  <property fmtid="{D5CDD505-2E9C-101B-9397-08002B2CF9AE}" pid="4" name="MediaServiceImageTags">
    <vt:lpwstr/>
  </property>
</Properties>
</file>