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16256000" cy="9144000"/>
  <p:notesSz cx="6669088" cy="9926638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C3E246-5794-5C1A-B819-381021D782A4}" v="1" dt="2026-05-08T12:17:45.482"/>
    <p1510:client id="{BDD4B53C-1EBD-2E79-12CD-5F6989AF8DEA}" v="123" dt="2026-05-08T12:16:21.6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20" autoAdjust="0"/>
    <p:restoredTop sz="94660"/>
  </p:normalViewPr>
  <p:slideViewPr>
    <p:cSldViewPr>
      <p:cViewPr varScale="1">
        <p:scale>
          <a:sx n="87" d="100"/>
          <a:sy n="87" d="100"/>
        </p:scale>
        <p:origin x="1330" y="62"/>
      </p:cViewPr>
      <p:guideLst>
        <p:guide orient="horz" pos="2880"/>
        <p:guide pos="5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18CBA1D-5486-1C91-BCFF-E45399D07FF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250C507-9701-5188-07CB-86270071B2B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47CF1C0D-5761-4E01-C746-BB952DE5C9C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988" y="744538"/>
            <a:ext cx="6615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B77D29E-9DA8-CE0B-F4AC-E6131281FCB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5"/>
            <a:ext cx="5335588" cy="4467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B3591EB-6DE1-512E-9957-0164654D9A5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890838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4E031F14-17FD-B71F-81AC-8B6E496158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428163"/>
            <a:ext cx="2890837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872D0C8-B83F-4FCF-89AE-F09B61DE562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E0959B6D-0ACB-91F5-9615-CE1002134F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C79CF5E-D981-4EE8-8198-EA8F9982B455}" type="slidenum">
              <a:rPr lang="nl-NL" altLang="nl-NL" smtClean="0"/>
              <a:pPr>
                <a:spcBef>
                  <a:spcPct val="0"/>
                </a:spcBef>
              </a:pPr>
              <a:t>1</a:t>
            </a:fld>
            <a:endParaRPr lang="nl-NL" altLang="nl-NL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701982CA-235F-21B5-11E1-A151949FCA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06D83063-8CDA-0FE9-BEAD-DCE1154794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nl-NL" altLang="nl-N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219200" y="2840038"/>
            <a:ext cx="13817600" cy="1960562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438400" y="5181600"/>
            <a:ext cx="113792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AA2DFF4-79C5-ACD7-179D-B46B9577C9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EF9671-8DB3-ADFE-0524-E9566D59C0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8BC414-7365-ADCC-00BD-159B2C4E1B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07598-5307-4AAE-BCA2-DE371845D4B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219120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3CDCF4-CFCE-0E59-FE39-A0FA481DE0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DE8498E-7498-B27E-C0B2-055C59E2B7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F179C1-01ED-AD59-786E-2EA41CA5FB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5EF33-0C52-4811-8AF1-B1312BD0826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8868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11785600" y="366714"/>
            <a:ext cx="3657600" cy="780097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12800" y="366714"/>
            <a:ext cx="10611556" cy="780097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C9EF886-6963-9016-9F64-9018F073CE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992F1C-F5D8-3516-A6C9-C008154304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3AA3FC2-CEF7-A9D0-25DE-576D18FB97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7EA85-687F-431D-AA96-B8F9F4B49B5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51446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7DD73E-1B4B-9CDE-9E92-D2678A6226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6006C8-36AE-3305-4609-EFE1184D98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FC265EB-F394-22AD-1893-D50BBDDD6F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3A929-F7BD-4B60-AEA8-B4ED00618C9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00113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3172" y="5875338"/>
            <a:ext cx="138176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283172" y="3875088"/>
            <a:ext cx="138176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9AA5493-4015-537B-FC48-7A7D885868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DD309B-AA03-4CA0-D1CF-40E98E949E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3EB6569-EB6A-B0B5-42B4-220A9DCF7B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6EF6C-3AF1-41C3-8906-896C52EC405F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897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12800" y="2133600"/>
            <a:ext cx="7134578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08622" y="2133600"/>
            <a:ext cx="7134578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7F269A-7018-3C8E-BD70-7B8A0B2D61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1E707E-ECD7-4293-4EF2-9E64A51051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7D5543-33D2-630C-C6B5-EC64E87493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44634-DFE9-41E7-B112-9034D4803441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31048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12800" y="2046288"/>
            <a:ext cx="718349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12800" y="2900364"/>
            <a:ext cx="718349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8259706" y="2046288"/>
            <a:ext cx="7183495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8259706" y="2900364"/>
            <a:ext cx="7183495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16D6C0C-7319-5AED-B8B9-67B9B4FA94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13900F2-B475-8A38-8AF3-962C8DC734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A3F35C0-691C-545B-053F-ACA8AE4DBB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30440-B9E3-498A-B1C7-3C4FF90ED61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021472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F27B103-ABB2-5B9B-6349-EB24A914CA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794EAD0-01AB-5287-BDBB-ECFE2808DA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BD40529-1DCD-5C65-7433-148AC08E6C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75830-FC0A-4D7D-BB79-DEAF34BFC3F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109775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3CD2640-ECDA-1CDF-767E-B6D771E70A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9331994-BD8F-609E-B08E-82CC561269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79C6AE4-8C87-7B9C-E324-AA0F1A28A9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8C9D7-C4EB-4E7C-B1B6-99F4D84FF0E9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2854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0" y="363538"/>
            <a:ext cx="5347172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355646" y="363538"/>
            <a:ext cx="9087554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12800" y="1912938"/>
            <a:ext cx="5347172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C6E8F0-78A6-DC74-EE56-A6F3F13B3B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DF5AA3-F094-6AC9-B69F-871584C739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5C799B-5681-93D9-4EFA-36C34DD9E0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BD531-191E-40AB-869A-6ECE157B694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67372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7231" y="6400800"/>
            <a:ext cx="97536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187231" y="817563"/>
            <a:ext cx="9753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187231" y="7156450"/>
            <a:ext cx="97536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D9980F-D8A3-9237-EC24-3B2E05F8AE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B8ECE3-D23F-3FE2-451D-D4F1388539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013BFD-AAE8-80D0-224D-D48C314A1F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936A4-4043-4AEE-8776-95A27D442563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647405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C05DA42-1ACE-7A74-6075-55F83B3D14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12800" y="366713"/>
            <a:ext cx="146304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93111C0-5D8B-5A89-B9FB-AAD9B791CC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2133600"/>
            <a:ext cx="146304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33A2F43-FFC0-19B9-EF6E-7CDEFC08447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2800" y="8326438"/>
            <a:ext cx="3792538" cy="635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BAE50AA-C13E-BC9E-F1BB-CAE04FF8278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54663" y="8326438"/>
            <a:ext cx="5146675" cy="635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2459BBD-DD1C-17D1-82AA-0F648249502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50663" y="8326438"/>
            <a:ext cx="3792537" cy="635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99E956E-5036-4022-83C0-946AB548144E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80B18AE-8A31-A619-B881-06150BBD10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922" y="1336907"/>
            <a:ext cx="14928768" cy="8140217"/>
          </a:xfrm>
          <a:prstGeom prst="rect">
            <a:avLst/>
          </a:prstGeom>
        </p:spPr>
      </p:pic>
      <p:sp>
        <p:nvSpPr>
          <p:cNvPr id="3074" name="Rectangle 2">
            <a:extLst>
              <a:ext uri="{FF2B5EF4-FFF2-40B4-BE49-F238E27FC236}">
                <a16:creationId xmlns:a16="http://schemas.microsoft.com/office/drawing/2014/main" id="{95C36FE4-1522-87D1-0C73-1D349C18748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788499" y="-4908"/>
            <a:ext cx="8193012" cy="1860210"/>
          </a:xfrm>
        </p:spPr>
        <p:txBody>
          <a:bodyPr/>
          <a:lstStyle/>
          <a:p>
            <a:pPr eaLnBrk="1" hangingPunct="1"/>
            <a:br>
              <a:rPr lang="en-US" altLang="nl-NL" sz="4000" b="1" u="sng" dirty="0"/>
            </a:br>
            <a:br>
              <a:rPr lang="en-US" altLang="nl-NL" sz="4000" b="1" u="sng" dirty="0"/>
            </a:br>
            <a:br>
              <a:rPr lang="en-US" altLang="nl-NL" sz="4000" b="1" u="sng" dirty="0"/>
            </a:br>
            <a:br>
              <a:rPr lang="en-US" altLang="nl-NL" sz="4000" b="1" u="sng" dirty="0"/>
            </a:br>
            <a:br>
              <a:rPr lang="en-US" altLang="nl-NL" sz="4000" b="1" u="sng" dirty="0"/>
            </a:br>
            <a:br>
              <a:rPr lang="en-US" altLang="nl-NL" sz="4000" b="1" u="sng" dirty="0"/>
            </a:br>
            <a:br>
              <a:rPr lang="en-US" altLang="nl-NL" sz="4000" b="1" u="sng" dirty="0"/>
            </a:br>
            <a:br>
              <a:rPr lang="en-US" altLang="nl-NL" sz="4000" b="1" u="sng" dirty="0"/>
            </a:br>
            <a:r>
              <a:rPr lang="en-US" altLang="nl-NL" sz="4800" b="1" u="sng" dirty="0" err="1">
                <a:latin typeface="Century Schoolbook"/>
              </a:rPr>
              <a:t>Verzorgde</a:t>
            </a:r>
            <a:r>
              <a:rPr lang="en-US" altLang="nl-NL" sz="4800" b="1" u="sng" dirty="0">
                <a:latin typeface="Century Schoolbook"/>
              </a:rPr>
              <a:t> </a:t>
            </a:r>
            <a:r>
              <a:rPr lang="en-US" altLang="nl-NL" sz="4800" b="1" u="sng" dirty="0" err="1">
                <a:latin typeface="Century Schoolbook"/>
              </a:rPr>
              <a:t>wijnproeverij</a:t>
            </a:r>
            <a:br>
              <a:rPr lang="en-US" altLang="nl-NL" sz="4800" b="1" u="sng" dirty="0">
                <a:latin typeface="Century Schoolbook"/>
              </a:rPr>
            </a:br>
            <a:r>
              <a:rPr lang="en-US" altLang="nl-NL" sz="4800" b="1" u="sng" dirty="0">
                <a:latin typeface="Century Schoolbook"/>
              </a:rPr>
              <a:t>Hof van Baarle</a:t>
            </a:r>
            <a:br>
              <a:rPr lang="en-US" altLang="nl-NL" sz="4800" b="1" u="sng" dirty="0">
                <a:latin typeface="Century Schoolbook"/>
              </a:rPr>
            </a:br>
            <a:r>
              <a:rPr lang="en-US" altLang="nl-NL" sz="1800" dirty="0">
                <a:latin typeface="Century Schoolbook"/>
              </a:rPr>
              <a:t>Een </a:t>
            </a:r>
            <a:r>
              <a:rPr lang="en-US" altLang="nl-NL" sz="1800" dirty="0" err="1">
                <a:latin typeface="Century Schoolbook"/>
              </a:rPr>
              <a:t>unieke</a:t>
            </a:r>
            <a:r>
              <a:rPr lang="en-US" altLang="nl-NL" sz="1800" dirty="0">
                <a:latin typeface="Century Schoolbook"/>
              </a:rPr>
              <a:t> </a:t>
            </a:r>
            <a:r>
              <a:rPr lang="en-US" altLang="nl-NL" sz="1800" dirty="0" err="1">
                <a:latin typeface="Century Schoolbook"/>
              </a:rPr>
              <a:t>wijngaard</a:t>
            </a:r>
            <a:r>
              <a:rPr lang="en-US" altLang="nl-NL" sz="1800" dirty="0">
                <a:latin typeface="Century Schoolbook"/>
              </a:rPr>
              <a:t> op </a:t>
            </a:r>
            <a:r>
              <a:rPr lang="en-US" altLang="nl-NL" sz="1800" dirty="0" err="1">
                <a:latin typeface="Century Schoolbook"/>
              </a:rPr>
              <a:t>zowel</a:t>
            </a:r>
            <a:r>
              <a:rPr lang="en-US" altLang="nl-NL" sz="1800" dirty="0">
                <a:latin typeface="Century Schoolbook"/>
              </a:rPr>
              <a:t> Nederlandse </a:t>
            </a:r>
            <a:r>
              <a:rPr lang="en-US" altLang="nl-NL" sz="1800" dirty="0" err="1">
                <a:latin typeface="Century Schoolbook"/>
              </a:rPr>
              <a:t>als</a:t>
            </a:r>
            <a:r>
              <a:rPr lang="en-US" altLang="nl-NL" sz="1800" dirty="0">
                <a:latin typeface="Century Schoolbook"/>
              </a:rPr>
              <a:t> </a:t>
            </a:r>
            <a:r>
              <a:rPr lang="en-US" altLang="nl-NL" sz="1800" dirty="0" err="1">
                <a:latin typeface="Century Schoolbook"/>
              </a:rPr>
              <a:t>Belgische</a:t>
            </a:r>
            <a:r>
              <a:rPr lang="en-US" altLang="nl-NL" sz="1800" dirty="0">
                <a:latin typeface="Century Schoolbook"/>
              </a:rPr>
              <a:t> </a:t>
            </a:r>
            <a:r>
              <a:rPr lang="en-US" altLang="nl-NL" sz="1800" dirty="0" err="1">
                <a:latin typeface="Century Schoolbook"/>
              </a:rPr>
              <a:t>grond</a:t>
            </a:r>
            <a:r>
              <a:rPr lang="en-US" altLang="nl-NL" sz="1800" dirty="0">
                <a:latin typeface="Century Schoolbook"/>
              </a:rPr>
              <a:t>. </a:t>
            </a:r>
            <a:br>
              <a:rPr lang="en-US" altLang="nl-NL" sz="1800" dirty="0">
                <a:latin typeface="Century Schoolbook"/>
              </a:rPr>
            </a:br>
            <a:r>
              <a:rPr lang="en-US" altLang="nl-NL" sz="1800" dirty="0" err="1">
                <a:latin typeface="Century Schoolbook"/>
              </a:rPr>
              <a:t>Gelegen</a:t>
            </a:r>
            <a:r>
              <a:rPr lang="en-US" altLang="nl-NL" sz="1800" dirty="0">
                <a:latin typeface="Century Schoolbook"/>
              </a:rPr>
              <a:t> </a:t>
            </a:r>
            <a:r>
              <a:rPr lang="en-US" altLang="nl-NL" sz="1800" dirty="0" err="1">
                <a:latin typeface="Century Schoolbook"/>
              </a:rPr>
              <a:t>aan</a:t>
            </a:r>
            <a:r>
              <a:rPr lang="en-US" altLang="nl-NL" sz="1800" dirty="0">
                <a:latin typeface="Century Schoolbook"/>
              </a:rPr>
              <a:t> de rand van het </a:t>
            </a:r>
            <a:r>
              <a:rPr lang="en-US" altLang="nl-NL" sz="1800" dirty="0" err="1">
                <a:latin typeface="Century Schoolbook"/>
              </a:rPr>
              <a:t>grensdorp</a:t>
            </a:r>
            <a:r>
              <a:rPr lang="en-US" altLang="nl-NL" sz="1800" dirty="0">
                <a:latin typeface="Century Schoolbook"/>
              </a:rPr>
              <a:t> Baarle. </a:t>
            </a:r>
            <a:br>
              <a:rPr lang="en-US" altLang="nl-NL" sz="2000" b="1" dirty="0"/>
            </a:br>
            <a:br>
              <a:rPr lang="en-US" altLang="nl-NL" sz="2000" b="1" dirty="0"/>
            </a:br>
            <a:br>
              <a:rPr lang="en-US" altLang="nl-NL" sz="2000" dirty="0"/>
            </a:br>
            <a:br>
              <a:rPr lang="en-US" altLang="nl-NL" sz="2000" dirty="0"/>
            </a:br>
            <a:br>
              <a:rPr lang="en-US" altLang="nl-NL" sz="2000" dirty="0"/>
            </a:br>
            <a:br>
              <a:rPr lang="en-US" altLang="nl-NL" sz="2000" dirty="0"/>
            </a:br>
            <a:br>
              <a:rPr lang="en-US" altLang="nl-NL" sz="2000" dirty="0"/>
            </a:br>
            <a:br>
              <a:rPr lang="en-US" altLang="nl-NL" sz="2000" dirty="0"/>
            </a:br>
            <a:br>
              <a:rPr lang="en-US" altLang="nl-NL" sz="2000" dirty="0"/>
            </a:br>
            <a:br>
              <a:rPr lang="en-US" altLang="nl-NL" sz="2000" dirty="0"/>
            </a:br>
            <a:br>
              <a:rPr lang="en-US" altLang="nl-NL" sz="2000" dirty="0"/>
            </a:br>
            <a:br>
              <a:rPr lang="en-US" altLang="nl-NL" sz="2000" dirty="0"/>
            </a:br>
            <a:br>
              <a:rPr lang="en-US" altLang="nl-NL" sz="2000" dirty="0"/>
            </a:br>
            <a:br>
              <a:rPr lang="en-US" altLang="nl-NL" sz="2000" dirty="0"/>
            </a:br>
            <a:br>
              <a:rPr lang="en-US" altLang="nl-NL" sz="2000" dirty="0"/>
            </a:br>
            <a:br>
              <a:rPr lang="en-US" altLang="nl-NL" sz="2000" dirty="0"/>
            </a:br>
            <a:endParaRPr lang="nl-NL" altLang="nl-NL" sz="2000" dirty="0"/>
          </a:p>
        </p:txBody>
      </p:sp>
      <p:sp>
        <p:nvSpPr>
          <p:cNvPr id="3076" name="AutoShape 8" descr="2Q==">
            <a:extLst>
              <a:ext uri="{FF2B5EF4-FFF2-40B4-BE49-F238E27FC236}">
                <a16:creationId xmlns:a16="http://schemas.microsoft.com/office/drawing/2014/main" id="{053A90EC-D8FD-9609-95E1-90B45F1956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11398" y="130481"/>
            <a:ext cx="427038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sz="1800"/>
          </a:p>
        </p:txBody>
      </p:sp>
      <p:sp>
        <p:nvSpPr>
          <p:cNvPr id="3077" name="AutoShape 10" descr="2Q==">
            <a:extLst>
              <a:ext uri="{FF2B5EF4-FFF2-40B4-BE49-F238E27FC236}">
                <a16:creationId xmlns:a16="http://schemas.microsoft.com/office/drawing/2014/main" id="{680EC481-C521-6519-C6FD-669636D7DC8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11398" y="130481"/>
            <a:ext cx="427038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sz="1800"/>
          </a:p>
        </p:txBody>
      </p:sp>
      <p:sp>
        <p:nvSpPr>
          <p:cNvPr id="3078" name="AutoShape 14" descr="9k=">
            <a:extLst>
              <a:ext uri="{FF2B5EF4-FFF2-40B4-BE49-F238E27FC236}">
                <a16:creationId xmlns:a16="http://schemas.microsoft.com/office/drawing/2014/main" id="{D57BD3AB-CB5F-BCEE-61D6-08C67B4B916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11398" y="130481"/>
            <a:ext cx="1196975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sz="1800"/>
          </a:p>
        </p:txBody>
      </p:sp>
      <p:sp>
        <p:nvSpPr>
          <p:cNvPr id="3079" name="AutoShape 16" descr="9k=">
            <a:extLst>
              <a:ext uri="{FF2B5EF4-FFF2-40B4-BE49-F238E27FC236}">
                <a16:creationId xmlns:a16="http://schemas.microsoft.com/office/drawing/2014/main" id="{26B09B35-B30B-8BFB-49CF-A445ABE642E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11398" y="130481"/>
            <a:ext cx="1196975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sz="1800"/>
          </a:p>
        </p:txBody>
      </p:sp>
      <p:sp>
        <p:nvSpPr>
          <p:cNvPr id="3080" name="AutoShape 18" descr="9k=">
            <a:extLst>
              <a:ext uri="{FF2B5EF4-FFF2-40B4-BE49-F238E27FC236}">
                <a16:creationId xmlns:a16="http://schemas.microsoft.com/office/drawing/2014/main" id="{2879CB07-EB6B-DE9A-7786-016D8770803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11398" y="130481"/>
            <a:ext cx="1196975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sz="1800"/>
          </a:p>
        </p:txBody>
      </p:sp>
      <p:sp>
        <p:nvSpPr>
          <p:cNvPr id="3081" name="AutoShape 20" descr="9k=">
            <a:extLst>
              <a:ext uri="{FF2B5EF4-FFF2-40B4-BE49-F238E27FC236}">
                <a16:creationId xmlns:a16="http://schemas.microsoft.com/office/drawing/2014/main" id="{97C7627B-A4FD-4A5D-9529-333F0CB5724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11398" y="130481"/>
            <a:ext cx="1196975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sz="1800"/>
          </a:p>
        </p:txBody>
      </p:sp>
      <p:sp>
        <p:nvSpPr>
          <p:cNvPr id="3082" name="AutoShape 22" descr="9k=">
            <a:extLst>
              <a:ext uri="{FF2B5EF4-FFF2-40B4-BE49-F238E27FC236}">
                <a16:creationId xmlns:a16="http://schemas.microsoft.com/office/drawing/2014/main" id="{0C1945BE-6B5A-22D8-E0D5-0831D9F9A80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11398" y="130481"/>
            <a:ext cx="1196975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sz="1800"/>
          </a:p>
        </p:txBody>
      </p:sp>
      <p:sp>
        <p:nvSpPr>
          <p:cNvPr id="3083" name="AutoShape 24" descr="9k=">
            <a:extLst>
              <a:ext uri="{FF2B5EF4-FFF2-40B4-BE49-F238E27FC236}">
                <a16:creationId xmlns:a16="http://schemas.microsoft.com/office/drawing/2014/main" id="{F5328B6F-86EA-F210-E9BA-665A8E9DE5C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7708561" y="4224643"/>
            <a:ext cx="1196975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sz="1800"/>
          </a:p>
        </p:txBody>
      </p:sp>
      <p:sp>
        <p:nvSpPr>
          <p:cNvPr id="3084" name="AutoShape 29" descr="9k=">
            <a:extLst>
              <a:ext uri="{FF2B5EF4-FFF2-40B4-BE49-F238E27FC236}">
                <a16:creationId xmlns:a16="http://schemas.microsoft.com/office/drawing/2014/main" id="{AA427150-56A4-D37F-E195-8C76472315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44736" y="84443"/>
            <a:ext cx="1196975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nl-NL" altLang="nl-NL" sz="1800"/>
          </a:p>
        </p:txBody>
      </p:sp>
      <p:pic>
        <p:nvPicPr>
          <p:cNvPr id="3085" name="Afbeelding 1">
            <a:extLst>
              <a:ext uri="{FF2B5EF4-FFF2-40B4-BE49-F238E27FC236}">
                <a16:creationId xmlns:a16="http://schemas.microsoft.com/office/drawing/2014/main" id="{3656B649-BBE2-D9A0-2EAD-96C90B98B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04875" y="8001955"/>
            <a:ext cx="265112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hthoek 1">
            <a:extLst>
              <a:ext uri="{FF2B5EF4-FFF2-40B4-BE49-F238E27FC236}">
                <a16:creationId xmlns:a16="http://schemas.microsoft.com/office/drawing/2014/main" id="{C03E4BE1-DFC8-EF2A-9DD8-5F7111B49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5942" y="826835"/>
            <a:ext cx="3999745" cy="2646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nl-NL" altLang="nl-NL" sz="1800" b="1" u="sng" dirty="0">
                <a:latin typeface="Century Schoolbook"/>
                <a:cs typeface="Arial"/>
              </a:rPr>
              <a:t>Wanneer</a:t>
            </a:r>
            <a:r>
              <a:rPr lang="nl-NL" altLang="nl-NL" sz="1800" b="1" dirty="0">
                <a:latin typeface="Century Schoolbook"/>
                <a:cs typeface="Arial"/>
              </a:rPr>
              <a:t>: </a:t>
            </a:r>
            <a:r>
              <a:rPr lang="nl-NL" altLang="nl-NL" sz="1800" dirty="0">
                <a:latin typeface="Century Schoolbook"/>
                <a:cs typeface="Arial"/>
              </a:rPr>
              <a:t>Zondag 6-9-2026</a:t>
            </a:r>
            <a:br>
              <a:rPr lang="nl-NL" altLang="nl-NL" sz="1800" b="1" dirty="0">
                <a:latin typeface="Century Schoolbook"/>
              </a:rPr>
            </a:br>
            <a:r>
              <a:rPr lang="nl-NL" altLang="nl-NL" sz="1800" b="1" u="sng" dirty="0">
                <a:latin typeface="Century Schoolbook"/>
                <a:cs typeface="Arial"/>
              </a:rPr>
              <a:t>Hoe laat</a:t>
            </a:r>
            <a:r>
              <a:rPr lang="nl-NL" altLang="nl-NL" sz="1800" b="1" dirty="0">
                <a:latin typeface="Century Schoolbook"/>
                <a:cs typeface="Arial"/>
              </a:rPr>
              <a:t>: </a:t>
            </a:r>
            <a:r>
              <a:rPr lang="nl-NL" altLang="nl-NL" sz="1800" dirty="0">
                <a:latin typeface="Century Schoolbook"/>
                <a:cs typeface="Arial"/>
              </a:rPr>
              <a:t>12:45 uur tot 15:00 uu</a:t>
            </a:r>
            <a:r>
              <a:rPr lang="nl-NL" altLang="nl-NL" sz="1800" b="1" dirty="0">
                <a:latin typeface="Century Schoolbook"/>
                <a:cs typeface="Arial"/>
              </a:rPr>
              <a:t>r</a:t>
            </a:r>
            <a:br>
              <a:rPr lang="nl-NL" altLang="nl-NL" sz="1800" b="1" dirty="0">
                <a:latin typeface="Century Schoolbook"/>
              </a:rPr>
            </a:br>
            <a:r>
              <a:rPr lang="nl-NL" altLang="nl-NL" sz="1800" b="1" u="sng" dirty="0">
                <a:latin typeface="Century Schoolbook"/>
                <a:cs typeface="Arial"/>
              </a:rPr>
              <a:t>Voor wie</a:t>
            </a:r>
            <a:r>
              <a:rPr lang="nl-NL" altLang="nl-NL" sz="1800" b="1">
                <a:latin typeface="Century Schoolbook"/>
                <a:cs typeface="Arial"/>
              </a:rPr>
              <a:t>: </a:t>
            </a:r>
            <a:r>
              <a:rPr lang="nl-NL" altLang="nl-NL" sz="1800">
                <a:latin typeface="Century Schoolbook"/>
                <a:cs typeface="Arial"/>
              </a:rPr>
              <a:t>Leden met partner en </a:t>
            </a:r>
            <a:r>
              <a:rPr lang="nl-NL" altLang="nl-NL" sz="1800" dirty="0">
                <a:latin typeface="Century Schoolbook"/>
                <a:cs typeface="Arial"/>
              </a:rPr>
              <a:t>thuiswonende kinderen vanaf 18 jaar</a:t>
            </a:r>
            <a:endParaRPr lang="nl-NL" altLang="nl-NL" sz="1800" dirty="0">
              <a:latin typeface="Century Schoolbook"/>
            </a:endParaRPr>
          </a:p>
          <a:p>
            <a:pPr algn="ctr">
              <a:spcBef>
                <a:spcPct val="0"/>
              </a:spcBef>
              <a:buNone/>
            </a:pPr>
            <a:r>
              <a:rPr lang="nl-NL" sz="1800" b="1" u="sng">
                <a:latin typeface="Century Schoolbook"/>
                <a:cs typeface="Arial"/>
              </a:rPr>
              <a:t>Waar</a:t>
            </a:r>
            <a:r>
              <a:rPr lang="nl-NL" sz="1800" b="1">
                <a:latin typeface="Century Schoolbook"/>
                <a:cs typeface="Arial"/>
              </a:rPr>
              <a:t>:</a:t>
            </a:r>
            <a:r>
              <a:rPr lang="nl-NL" sz="1800">
                <a:latin typeface="Century Schoolbook"/>
                <a:cs typeface="Arial"/>
              </a:rPr>
              <a:t> Boschoven 26, 5111XG in Baarle-Nassau</a:t>
            </a:r>
            <a:br>
              <a:rPr lang="nl-NL" altLang="nl-NL" sz="2400" b="1" dirty="0"/>
            </a:br>
            <a:r>
              <a:rPr lang="nl-NL" altLang="nl-NL" sz="2000" b="1" dirty="0">
                <a:latin typeface="Arial"/>
                <a:cs typeface="Arial"/>
              </a:rPr>
              <a:t>                 </a:t>
            </a:r>
            <a:br>
              <a:rPr lang="nl-NL" altLang="nl-NL" sz="2000" b="1" dirty="0"/>
            </a:br>
            <a:endParaRPr lang="nl-NL" altLang="nl-NL" sz="2000"/>
          </a:p>
        </p:txBody>
      </p:sp>
      <p:sp>
        <p:nvSpPr>
          <p:cNvPr id="3087" name="Rechthoek 2">
            <a:extLst>
              <a:ext uri="{FF2B5EF4-FFF2-40B4-BE49-F238E27FC236}">
                <a16:creationId xmlns:a16="http://schemas.microsoft.com/office/drawing/2014/main" id="{0CDA48D1-3C29-7E07-92FA-1095488F3F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266" y="4117033"/>
            <a:ext cx="8128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br>
              <a:rPr lang="nl-NL" altLang="nl-NL" sz="1800" b="1" dirty="0"/>
            </a:br>
            <a:r>
              <a:rPr lang="nl-NL" altLang="nl-NL" sz="1800" b="1" dirty="0">
                <a:latin typeface="Arial"/>
                <a:cs typeface="Arial"/>
              </a:rPr>
              <a:t>           </a:t>
            </a:r>
            <a:br>
              <a:rPr lang="nl-NL" altLang="nl-NL" sz="1800" b="1" dirty="0"/>
            </a:br>
            <a:endParaRPr lang="nl-NL" altLang="nl-NL" sz="1800"/>
          </a:p>
        </p:txBody>
      </p:sp>
      <p:sp>
        <p:nvSpPr>
          <p:cNvPr id="3088" name="Rechthoek 3">
            <a:extLst>
              <a:ext uri="{FF2B5EF4-FFF2-40B4-BE49-F238E27FC236}">
                <a16:creationId xmlns:a16="http://schemas.microsoft.com/office/drawing/2014/main" id="{FEA13A78-5064-8B1F-8E0E-B3C3A2BBB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89529" y="3981805"/>
            <a:ext cx="4875969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nl-NL" altLang="nl-NL" sz="1800" b="1" u="sng" dirty="0">
                <a:latin typeface="Century Schoolbook"/>
                <a:cs typeface="Arial"/>
              </a:rPr>
              <a:t>Eigen bijdrage</a:t>
            </a:r>
            <a:r>
              <a:rPr lang="nl-NL" altLang="nl-NL" sz="1800" b="1" dirty="0">
                <a:latin typeface="Century Schoolbook"/>
                <a:cs typeface="Arial"/>
              </a:rPr>
              <a:t>: €5,00 per persoon</a:t>
            </a:r>
            <a:br>
              <a:rPr lang="nl-NL" altLang="nl-NL" sz="1800" b="1" dirty="0">
                <a:latin typeface="Century Schoolbook"/>
              </a:rPr>
            </a:br>
            <a:r>
              <a:rPr lang="nl-NL" altLang="nl-NL" sz="1800" b="1" dirty="0">
                <a:latin typeface="Century Schoolbook"/>
                <a:cs typeface="Arial"/>
              </a:rPr>
              <a:t>  </a:t>
            </a:r>
            <a:r>
              <a:rPr lang="en-US" altLang="nl-NL" sz="1800" dirty="0">
                <a:latin typeface="Century Schoolbook"/>
                <a:cs typeface="Arial"/>
              </a:rPr>
              <a:t>Introduces </a:t>
            </a:r>
            <a:r>
              <a:rPr lang="en-US" altLang="nl-NL" sz="1800" dirty="0" err="1">
                <a:latin typeface="Century Schoolbook"/>
                <a:cs typeface="Arial"/>
              </a:rPr>
              <a:t>betalen</a:t>
            </a:r>
            <a:r>
              <a:rPr lang="en-US" altLang="nl-NL" sz="1800" dirty="0">
                <a:latin typeface="Century Schoolbook"/>
                <a:cs typeface="Arial"/>
              </a:rPr>
              <a:t> de </a:t>
            </a:r>
            <a:r>
              <a:rPr lang="en-US" altLang="nl-NL" sz="1800" dirty="0" err="1">
                <a:latin typeface="Century Schoolbook"/>
                <a:cs typeface="Arial"/>
              </a:rPr>
              <a:t>kostprijs</a:t>
            </a:r>
            <a:r>
              <a:rPr lang="en-US" altLang="nl-NL" sz="1800" dirty="0">
                <a:latin typeface="Century Schoolbook"/>
                <a:cs typeface="Arial"/>
              </a:rPr>
              <a:t> € 15,50 </a:t>
            </a:r>
            <a:r>
              <a:rPr lang="en-US" altLang="nl-NL" sz="1800" dirty="0" err="1">
                <a:latin typeface="Century Schoolbook"/>
                <a:cs typeface="Arial"/>
              </a:rPr>
              <a:t>p.p</a:t>
            </a:r>
            <a:r>
              <a:rPr lang="en-US" altLang="nl-NL" sz="1800" dirty="0">
                <a:latin typeface="Century Schoolbook"/>
                <a:cs typeface="Arial"/>
              </a:rPr>
              <a:t> </a:t>
            </a:r>
          </a:p>
          <a:p>
            <a:pPr algn="ctr">
              <a:spcBef>
                <a:spcPct val="0"/>
              </a:spcBef>
              <a:buNone/>
            </a:pPr>
            <a:r>
              <a:rPr lang="en-US" altLang="nl-NL" sz="1800" dirty="0">
                <a:latin typeface="Century Schoolbook"/>
                <a:cs typeface="Arial"/>
              </a:rPr>
              <a:t>Drankjes </a:t>
            </a:r>
            <a:r>
              <a:rPr lang="en-US" altLang="nl-NL" sz="1800" dirty="0" err="1">
                <a:latin typeface="Century Schoolbook"/>
                <a:cs typeface="Arial"/>
              </a:rPr>
              <a:t>en</a:t>
            </a:r>
            <a:r>
              <a:rPr lang="en-US" altLang="nl-NL" sz="1800" dirty="0">
                <a:latin typeface="Century Schoolbook"/>
                <a:cs typeface="Arial"/>
              </a:rPr>
              <a:t> </a:t>
            </a:r>
            <a:r>
              <a:rPr lang="en-US" altLang="nl-NL" sz="1800" dirty="0" err="1">
                <a:latin typeface="Century Schoolbook"/>
                <a:cs typeface="Arial"/>
              </a:rPr>
              <a:t>hapjes</a:t>
            </a:r>
            <a:r>
              <a:rPr lang="en-US" altLang="nl-NL" sz="1800" dirty="0">
                <a:latin typeface="Century Schoolbook"/>
                <a:cs typeface="Arial"/>
              </a:rPr>
              <a:t> </a:t>
            </a:r>
            <a:r>
              <a:rPr lang="en-US" altLang="nl-NL" sz="1800" dirty="0" err="1">
                <a:latin typeface="Century Schoolbook"/>
                <a:cs typeface="Arial"/>
              </a:rPr>
              <a:t>buiten</a:t>
            </a:r>
            <a:r>
              <a:rPr lang="en-US" altLang="nl-NL" sz="1800" dirty="0">
                <a:latin typeface="Century Schoolbook"/>
                <a:cs typeface="Arial"/>
              </a:rPr>
              <a:t> het arrangement </a:t>
            </a:r>
            <a:r>
              <a:rPr lang="en-US" altLang="nl-NL" sz="1800" dirty="0" err="1">
                <a:latin typeface="Century Schoolbook"/>
                <a:cs typeface="Arial"/>
              </a:rPr>
              <a:t>zijn</a:t>
            </a:r>
            <a:r>
              <a:rPr lang="en-US" altLang="nl-NL" sz="1800" dirty="0">
                <a:latin typeface="Century Schoolbook"/>
                <a:cs typeface="Arial"/>
              </a:rPr>
              <a:t> </a:t>
            </a:r>
            <a:r>
              <a:rPr lang="en-US" altLang="nl-NL" sz="1800" dirty="0" err="1">
                <a:latin typeface="Century Schoolbook"/>
                <a:cs typeface="Arial"/>
              </a:rPr>
              <a:t>voor</a:t>
            </a:r>
            <a:r>
              <a:rPr lang="en-US" altLang="nl-NL" sz="1800" dirty="0">
                <a:latin typeface="Century Schoolbook"/>
                <a:cs typeface="Arial"/>
              </a:rPr>
              <a:t> eigen </a:t>
            </a:r>
            <a:r>
              <a:rPr lang="en-US" altLang="nl-NL" sz="1800" dirty="0" err="1">
                <a:latin typeface="Century Schoolbook"/>
                <a:cs typeface="Arial"/>
              </a:rPr>
              <a:t>rekening</a:t>
            </a:r>
            <a:r>
              <a:rPr lang="en-US" altLang="nl-NL" sz="1800" dirty="0">
                <a:latin typeface="Century Schoolbook"/>
                <a:cs typeface="Arial"/>
              </a:rPr>
              <a:t>.</a:t>
            </a:r>
            <a:br>
              <a:rPr lang="en-US" altLang="nl-NL" sz="1800" dirty="0"/>
            </a:br>
            <a:endParaRPr lang="nl-NL" altLang="nl-NL" sz="1800" dirty="0"/>
          </a:p>
        </p:txBody>
      </p:sp>
      <p:sp>
        <p:nvSpPr>
          <p:cNvPr id="3089" name="Rechthoek 4">
            <a:extLst>
              <a:ext uri="{FF2B5EF4-FFF2-40B4-BE49-F238E27FC236}">
                <a16:creationId xmlns:a16="http://schemas.microsoft.com/office/drawing/2014/main" id="{C028D224-8C76-B65C-DE58-A74D8F24E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82008" y="5528286"/>
            <a:ext cx="16776095" cy="3939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US" altLang="nl-NL" sz="2800" b="1" dirty="0">
                <a:latin typeface="Arial"/>
                <a:cs typeface="Arial"/>
              </a:rPr>
              <a:t>       </a:t>
            </a:r>
            <a:endParaRPr lang="en-US" altLang="nl-NL" sz="2400" b="1" dirty="0"/>
          </a:p>
          <a:p>
            <a:pPr algn="ctr">
              <a:spcBef>
                <a:spcPct val="0"/>
              </a:spcBef>
              <a:buNone/>
            </a:pPr>
            <a:endParaRPr lang="en-US" altLang="nl-NL" sz="2400" b="1" dirty="0">
              <a:latin typeface="Arial"/>
              <a:cs typeface="Arial"/>
            </a:endParaRPr>
          </a:p>
          <a:p>
            <a:pPr algn="ctr">
              <a:spcBef>
                <a:spcPct val="0"/>
              </a:spcBef>
              <a:buNone/>
            </a:pPr>
            <a:endParaRPr lang="en-US" altLang="nl-NL" sz="2400" b="1" dirty="0">
              <a:latin typeface="Arial"/>
              <a:cs typeface="Arial"/>
            </a:endParaRPr>
          </a:p>
          <a:p>
            <a:pPr algn="ctr">
              <a:spcBef>
                <a:spcPct val="0"/>
              </a:spcBef>
              <a:buNone/>
            </a:pPr>
            <a:endParaRPr lang="en-US" altLang="nl-NL" sz="2400" b="1" dirty="0">
              <a:latin typeface="Arial"/>
              <a:cs typeface="Arial"/>
            </a:endParaRPr>
          </a:p>
          <a:p>
            <a:pPr algn="ctr">
              <a:spcBef>
                <a:spcPct val="0"/>
              </a:spcBef>
              <a:buNone/>
            </a:pPr>
            <a:br>
              <a:rPr lang="en-US" altLang="nl-NL" sz="2400" b="1" dirty="0">
                <a:latin typeface="Arial"/>
                <a:cs typeface="Arial"/>
              </a:rPr>
            </a:br>
            <a:endParaRPr lang="en-US" altLang="nl-NL" sz="2400" b="1">
              <a:latin typeface="Arial"/>
              <a:cs typeface="Arial"/>
            </a:endParaRPr>
          </a:p>
          <a:p>
            <a:pPr algn="ctr">
              <a:spcBef>
                <a:spcPct val="0"/>
              </a:spcBef>
              <a:buNone/>
            </a:pPr>
            <a:br>
              <a:rPr lang="en-US" altLang="nl-NL" sz="2400" b="1" dirty="0"/>
            </a:br>
            <a:r>
              <a:rPr lang="en-US" altLang="nl-NL" sz="2800" b="1" dirty="0">
                <a:latin typeface="Century Schoolbook"/>
                <a:cs typeface="Arial"/>
              </a:rPr>
              <a:t>     </a:t>
            </a:r>
            <a:r>
              <a:rPr lang="en-US" altLang="nl-NL" sz="1600" b="1" dirty="0">
                <a:latin typeface="Century Schoolbook"/>
                <a:cs typeface="Arial"/>
              </a:rPr>
              <a:t>let op !!</a:t>
            </a:r>
            <a:br>
              <a:rPr lang="en-US" altLang="nl-NL" sz="1600" b="1" dirty="0">
                <a:latin typeface="Century Schoolbook"/>
              </a:rPr>
            </a:br>
            <a:r>
              <a:rPr lang="en-US" altLang="nl-NL" sz="1600" b="1" dirty="0">
                <a:latin typeface="Century Schoolbook"/>
                <a:cs typeface="Arial"/>
              </a:rPr>
              <a:t>Eigen </a:t>
            </a:r>
            <a:r>
              <a:rPr lang="en-US" altLang="nl-NL" sz="1600" b="1" dirty="0" err="1">
                <a:latin typeface="Century Schoolbook"/>
                <a:cs typeface="Arial"/>
              </a:rPr>
              <a:t>bijdrage</a:t>
            </a:r>
            <a:r>
              <a:rPr lang="en-US" altLang="nl-NL" sz="1600" b="1" dirty="0">
                <a:latin typeface="Century Schoolbook"/>
                <a:cs typeface="Arial"/>
              </a:rPr>
              <a:t> </a:t>
            </a:r>
            <a:r>
              <a:rPr lang="en-US" altLang="nl-NL" sz="1600" b="1" dirty="0" err="1">
                <a:latin typeface="Century Schoolbook"/>
                <a:cs typeface="Arial"/>
              </a:rPr>
              <a:t>betalen</a:t>
            </a:r>
            <a:r>
              <a:rPr lang="en-US" altLang="nl-NL" sz="1600" b="1" dirty="0">
                <a:latin typeface="Century Schoolbook"/>
                <a:cs typeface="Arial"/>
              </a:rPr>
              <a:t> per bank is </a:t>
            </a:r>
            <a:r>
              <a:rPr lang="en-US" altLang="nl-NL" sz="1600" b="1" dirty="0" err="1">
                <a:latin typeface="Century Schoolbook"/>
                <a:cs typeface="Arial"/>
              </a:rPr>
              <a:t>mogelijk</a:t>
            </a:r>
            <a:r>
              <a:rPr lang="en-US" altLang="nl-NL" sz="1600" b="1" dirty="0">
                <a:latin typeface="Century Schoolbook"/>
                <a:cs typeface="Arial"/>
              </a:rPr>
              <a:t> op </a:t>
            </a:r>
            <a:r>
              <a:rPr lang="en-US" altLang="nl-NL" sz="1600" b="1" dirty="0" err="1">
                <a:latin typeface="Century Schoolbook"/>
                <a:cs typeface="Arial"/>
              </a:rPr>
              <a:t>rekening</a:t>
            </a:r>
            <a:r>
              <a:rPr lang="en-US" altLang="nl-NL" sz="1600" b="1" dirty="0">
                <a:latin typeface="Century Schoolbook"/>
                <a:cs typeface="Arial"/>
              </a:rPr>
              <a:t> nr NL 26 RABO 0126332096 </a:t>
            </a:r>
            <a:br>
              <a:rPr lang="en-US" altLang="nl-NL" sz="1600" b="1" dirty="0">
                <a:latin typeface="Century Schoolbook"/>
              </a:rPr>
            </a:br>
            <a:r>
              <a:rPr lang="en-US" altLang="nl-NL" sz="1600" b="1" dirty="0" err="1">
                <a:latin typeface="Century Schoolbook"/>
                <a:cs typeface="Arial"/>
              </a:rPr>
              <a:t>t.n.v</a:t>
            </a:r>
            <a:r>
              <a:rPr lang="en-US" altLang="nl-NL" sz="1600" b="1" dirty="0">
                <a:latin typeface="Century Schoolbook"/>
                <a:cs typeface="Arial"/>
              </a:rPr>
              <a:t>. The Energy Entertainment Club </a:t>
            </a:r>
            <a:r>
              <a:rPr lang="en-US" altLang="nl-NL" sz="1600" b="1" dirty="0" err="1">
                <a:latin typeface="Century Schoolbook"/>
                <a:cs typeface="Arial"/>
              </a:rPr>
              <a:t>te</a:t>
            </a:r>
            <a:r>
              <a:rPr lang="en-US" altLang="nl-NL" sz="1600" b="1" dirty="0">
                <a:latin typeface="Century Schoolbook"/>
                <a:cs typeface="Arial"/>
              </a:rPr>
              <a:t> Tilburg</a:t>
            </a:r>
            <a:br>
              <a:rPr lang="en-US" altLang="nl-NL" sz="1100" b="1" dirty="0"/>
            </a:br>
            <a:endParaRPr lang="nl-NL" altLang="nl-NL" sz="18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497417-43F1-7184-800F-1D34DB8982BD}"/>
              </a:ext>
            </a:extLst>
          </p:cNvPr>
          <p:cNvSpPr txBox="1"/>
          <p:nvPr/>
        </p:nvSpPr>
        <p:spPr>
          <a:xfrm>
            <a:off x="1013318" y="832368"/>
            <a:ext cx="2967577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 u="sng">
                <a:latin typeface="Century Schoolbook"/>
                <a:cs typeface="Arial"/>
              </a:rPr>
              <a:t>Arrangement:</a:t>
            </a:r>
          </a:p>
          <a:p>
            <a:pPr marL="285750" indent="-285750">
              <a:buFont typeface="Arial"/>
              <a:buChar char="•"/>
            </a:pPr>
            <a:r>
              <a:rPr lang="en-US" dirty="0" err="1">
                <a:latin typeface="Century Schoolbook"/>
                <a:cs typeface="Arial"/>
              </a:rPr>
              <a:t>Rondleiding</a:t>
            </a:r>
            <a:r>
              <a:rPr lang="en-US" dirty="0">
                <a:latin typeface="Century Schoolbook"/>
                <a:cs typeface="Arial"/>
              </a:rPr>
              <a:t> in de </a:t>
            </a:r>
            <a:r>
              <a:rPr lang="en-US" dirty="0" err="1">
                <a:latin typeface="Century Schoolbook"/>
                <a:cs typeface="Arial"/>
              </a:rPr>
              <a:t>wijngaard</a:t>
            </a:r>
            <a:r>
              <a:rPr lang="en-US" dirty="0">
                <a:latin typeface="Century Schoolbook"/>
                <a:cs typeface="Arial"/>
              </a:rPr>
              <a:t> </a:t>
            </a:r>
            <a:r>
              <a:rPr lang="en-US" dirty="0" err="1">
                <a:latin typeface="Century Schoolbook"/>
                <a:cs typeface="Arial"/>
              </a:rPr>
              <a:t>en</a:t>
            </a:r>
            <a:r>
              <a:rPr lang="en-US" dirty="0">
                <a:latin typeface="Century Schoolbook"/>
                <a:cs typeface="Arial"/>
              </a:rPr>
              <a:t> </a:t>
            </a:r>
            <a:r>
              <a:rPr lang="en-US" dirty="0" err="1">
                <a:latin typeface="Century Schoolbook"/>
                <a:cs typeface="Arial"/>
              </a:rPr>
              <a:t>wijnmakerij</a:t>
            </a:r>
            <a:endParaRPr lang="en-US" dirty="0">
              <a:latin typeface="Century Schoolbook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dirty="0" err="1">
                <a:latin typeface="Century Schoolbook"/>
                <a:cs typeface="Arial"/>
              </a:rPr>
              <a:t>Proeverij</a:t>
            </a:r>
            <a:r>
              <a:rPr lang="en-US" dirty="0">
                <a:latin typeface="Century Schoolbook"/>
                <a:cs typeface="Arial"/>
              </a:rPr>
              <a:t> van 4 </a:t>
            </a:r>
            <a:r>
              <a:rPr lang="en-US" dirty="0" err="1">
                <a:latin typeface="Century Schoolbook"/>
                <a:cs typeface="Arial"/>
              </a:rPr>
              <a:t>wijnen</a:t>
            </a:r>
            <a:endParaRPr lang="en-US" dirty="0">
              <a:latin typeface="Century Schoolbook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US" dirty="0" err="1">
                <a:latin typeface="Century Schoolbook"/>
                <a:cs typeface="Arial"/>
              </a:rPr>
              <a:t>Streekkazen</a:t>
            </a:r>
            <a:r>
              <a:rPr lang="en-US" dirty="0">
                <a:latin typeface="Century Schoolbook"/>
                <a:cs typeface="Arial"/>
              </a:rPr>
              <a:t> </a:t>
            </a:r>
            <a:r>
              <a:rPr lang="en-US" dirty="0" err="1">
                <a:latin typeface="Century Schoolbook"/>
                <a:cs typeface="Arial"/>
              </a:rPr>
              <a:t>en</a:t>
            </a:r>
            <a:r>
              <a:rPr lang="en-US" dirty="0">
                <a:latin typeface="Century Schoolbook"/>
                <a:cs typeface="Arial"/>
              </a:rPr>
              <a:t> brood</a:t>
            </a:r>
            <a:endParaRPr lang="en-US" dirty="0">
              <a:latin typeface="Century Schoolbook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D57E9D-A7C0-B02B-C649-AF834DCDD190}"/>
              </a:ext>
            </a:extLst>
          </p:cNvPr>
          <p:cNvSpPr txBox="1"/>
          <p:nvPr/>
        </p:nvSpPr>
        <p:spPr>
          <a:xfrm>
            <a:off x="1013319" y="4053277"/>
            <a:ext cx="3320062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u="sng" dirty="0" err="1">
                <a:latin typeface="Century Schoolbook"/>
                <a:cs typeface="Arial"/>
              </a:rPr>
              <a:t>Wijnproeverij</a:t>
            </a:r>
            <a:r>
              <a:rPr lang="en-US" b="1" u="sng" dirty="0">
                <a:latin typeface="Century Schoolbook"/>
                <a:cs typeface="Arial"/>
              </a:rPr>
              <a:t> Hof van Baarle</a:t>
            </a:r>
            <a:br>
              <a:rPr lang="en-US" b="1" dirty="0">
                <a:latin typeface="Century Schoolbook"/>
              </a:rPr>
            </a:br>
            <a:r>
              <a:rPr lang="en-US" dirty="0" err="1">
                <a:latin typeface="Century Schoolbook"/>
                <a:cs typeface="Arial"/>
              </a:rPr>
              <a:t>Aanmelden</a:t>
            </a:r>
            <a:r>
              <a:rPr lang="en-US" dirty="0">
                <a:latin typeface="Century Schoolbook"/>
                <a:cs typeface="Arial"/>
              </a:rPr>
              <a:t> </a:t>
            </a:r>
            <a:r>
              <a:rPr lang="en-US" dirty="0" err="1">
                <a:latin typeface="Century Schoolbook"/>
                <a:cs typeface="Arial"/>
              </a:rPr>
              <a:t>kan</a:t>
            </a:r>
            <a:r>
              <a:rPr lang="en-US" dirty="0">
                <a:latin typeface="Century Schoolbook"/>
                <a:cs typeface="Arial"/>
              </a:rPr>
              <a:t> t/m </a:t>
            </a:r>
          </a:p>
          <a:p>
            <a:r>
              <a:rPr lang="en-US" dirty="0">
                <a:latin typeface="Century Schoolbook"/>
                <a:cs typeface="Arial"/>
              </a:rPr>
              <a:t>21-08-2026 via </a:t>
            </a:r>
            <a:r>
              <a:rPr lang="en-US" dirty="0" err="1">
                <a:latin typeface="Century Schoolbook"/>
                <a:cs typeface="Arial"/>
              </a:rPr>
              <a:t>mailadres</a:t>
            </a:r>
            <a:r>
              <a:rPr lang="en-US" dirty="0">
                <a:latin typeface="Century Schoolbook"/>
                <a:cs typeface="Arial"/>
              </a:rPr>
              <a:t> </a:t>
            </a:r>
            <a:r>
              <a:rPr lang="en-US" u="sng" dirty="0">
                <a:latin typeface="Century Schoolbook"/>
                <a:cs typeface="Arial"/>
              </a:rPr>
              <a:t>pvbrabantmidden@enexis.nl</a:t>
            </a:r>
            <a:endParaRPr lang="en-US" dirty="0">
              <a:latin typeface="Century Schoolbook"/>
              <a:cs typeface="Arial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10E7E3-7A06-5858-7ED5-C325014800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336912" y="6507653"/>
            <a:ext cx="1923141" cy="247952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91c5d93-7406-4a48-be64-de710b50e108" xsi:nil="true"/>
    <lcf76f155ced4ddcb4097134ff3c332f xmlns="58c1c451-f9b7-4ee8-ac93-ceccce8cbe4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2010E52696904EA28E63C16B6EF857" ma:contentTypeVersion="19" ma:contentTypeDescription="Create a new document." ma:contentTypeScope="" ma:versionID="253e9c375d48f5cfb0f7a082715e3579">
  <xsd:schema xmlns:xsd="http://www.w3.org/2001/XMLSchema" xmlns:xs="http://www.w3.org/2001/XMLSchema" xmlns:p="http://schemas.microsoft.com/office/2006/metadata/properties" xmlns:ns2="58c1c451-f9b7-4ee8-ac93-ceccce8cbe43" xmlns:ns3="691c5d93-7406-4a48-be64-de710b50e108" xmlns:ns4="691c5d93-7406-4a48-be64-de710b50e108" targetNamespace="http://schemas.microsoft.com/office/2006/metadata/properties" ma:root="true" ma:fieldsID="4c57c0a7cef5fb0eee5ed95f5f6ffa93" ns2:_="" ns4:_="">
    <xsd:import namespace="58c1c451-f9b7-4ee8-ac93-ceccce8cbe43"/>
    <xsd:import namespace="691c5d93-7406-4a48-be64-de710b50e108"/>
    <xsd:import namespace="691c5d93-7406-4a48-be64-de710b50e1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1c451-f9b7-4ee8-ac93-ceccce8cbe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cbfbc5c3-60d0-4420-b99b-f454b4e667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1c5d93-7406-4a48-be64-de710b50e10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569e020d-19ed-4799-ad84-3d0fa5126bf9}" ma:internalName="TaxCatchAll" ma:showField="CatchAllData" ma:web="691c5d93-7406-4a48-be64-de710b50e1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1c5d93-7406-4a48-be64-de710b50e108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FEE4D75-82F2-4BD5-825D-47816D3C7A38}">
  <ds:schemaRefs>
    <ds:schemaRef ds:uri="691c5d93-7406-4a48-be64-de710b50e108"/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2006/metadata/properties"/>
    <ds:schemaRef ds:uri="58c1c451-f9b7-4ee8-ac93-ceccce8cbe43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985B59C8-6D65-47F4-8E09-92E89A4879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495941-7A0F-4BB4-847F-AC9E67A3CF38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C45C912B-35FF-4850-BB92-8B312832C7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c1c451-f9b7-4ee8-ac93-ceccce8cbe43"/>
    <ds:schemaRef ds:uri="691c5d93-7406-4a48-be64-de710b50e1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ad89fa4f-e4a0-4ddb-9d18-f7eeec649ffc}" enabled="0" method="" siteId="{ad89fa4f-e4a0-4ddb-9d18-f7eeec649ff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191</Words>
  <Application>Microsoft Office PowerPoint</Application>
  <PresentationFormat>Aangepast</PresentationFormat>
  <Paragraphs>19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Century Schoolbook</vt:lpstr>
      <vt:lpstr>Standaardontwerp</vt:lpstr>
      <vt:lpstr>        Verzorgde wijnproeverij Hof van Baarle Een unieke wijngaard op zowel Nederlandse als Belgische grond.  Gelegen aan de rand van het grensdorp Baarle.                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Uitnodiging,       Bezoek Brouwerij Bourgognekruis.</dc:title>
  <dc:creator>jmommers</dc:creator>
  <cp:lastModifiedBy>Mommers, Julian</cp:lastModifiedBy>
  <cp:revision>305</cp:revision>
  <cp:lastPrinted>2018-02-19T06:22:18Z</cp:lastPrinted>
  <dcterms:created xsi:type="dcterms:W3CDTF">2010-09-18T14:21:07Z</dcterms:created>
  <dcterms:modified xsi:type="dcterms:W3CDTF">2026-07-01T12:21:32Z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ENEXIS\jmommers</vt:lpwstr>
  </property>
  <property fmtid="{D5CDD505-2E9C-101B-9397-08002B2CF9AE}" pid="3" name="Order">
    <vt:lpwstr>100.000000000000</vt:lpwstr>
  </property>
  <property fmtid="{D5CDD505-2E9C-101B-9397-08002B2CF9AE}" pid="4" name="display_urn:schemas-microsoft-com:office:office#Author">
    <vt:lpwstr>ENEXIS\jmommers</vt:lpwstr>
  </property>
  <property fmtid="{D5CDD505-2E9C-101B-9397-08002B2CF9AE}" pid="5" name="ContentTypeId">
    <vt:lpwstr>0x010100142010E52696904EA28E63C16B6EF857</vt:lpwstr>
  </property>
  <property fmtid="{D5CDD505-2E9C-101B-9397-08002B2CF9AE}" pid="6" name="MediaServiceImageTags">
    <vt:lpwstr/>
  </property>
</Properties>
</file>