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256" r:id="rId6"/>
  </p:sldIdLst>
  <p:sldSz cx="16256000" cy="9144000"/>
  <p:notesSz cx="6724650" cy="9774238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FFEEE6-6517-AA7C-81EC-B6D3B1F25FB3}" v="4" dt="2026-08-03T20:36:07"/>
    <p1510:client id="{655F33D7-3436-467A-9E62-141984A742C9}" v="5" dt="2026-08-03T12:02:06.822"/>
    <p1510:client id="{8AB82BDC-6144-46C6-A511-BFDEAB126A9F}" v="1" dt="2026-08-04T10:44:15.4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38" autoAdjust="0"/>
    <p:restoredTop sz="94660"/>
  </p:normalViewPr>
  <p:slideViewPr>
    <p:cSldViewPr>
      <p:cViewPr varScale="1">
        <p:scale>
          <a:sx n="68" d="100"/>
          <a:sy n="68" d="100"/>
        </p:scale>
        <p:origin x="835" y="96"/>
      </p:cViewPr>
      <p:guideLst>
        <p:guide orient="horz" pos="2880"/>
        <p:guide pos="5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4FCCEA2-4353-1731-1EC2-EDBFDFB435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90538"/>
          </a:xfrm>
          <a:prstGeom prst="rect">
            <a:avLst/>
          </a:prstGeom>
        </p:spPr>
        <p:txBody>
          <a:bodyPr vert="horz" lIns="90498" tIns="45249" rIns="90498" bIns="45249" rtlCol="0"/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AD0B3D-55DD-6693-B7F7-DC92354209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08413" y="0"/>
            <a:ext cx="2914650" cy="490538"/>
          </a:xfrm>
          <a:prstGeom prst="rect">
            <a:avLst/>
          </a:prstGeom>
        </p:spPr>
        <p:txBody>
          <a:bodyPr vert="horz" lIns="90498" tIns="45249" rIns="90498" bIns="45249" rtlCol="0"/>
          <a:lstStyle>
            <a:lvl1pPr algn="r">
              <a:defRPr sz="1200"/>
            </a:lvl1pPr>
          </a:lstStyle>
          <a:p>
            <a:pPr>
              <a:defRPr/>
            </a:pPr>
            <a:fld id="{ACB57871-E0D6-47E4-B689-F1F7EF2DE299}" type="datetimeFigureOut">
              <a:rPr lang="nl-NL"/>
              <a:pPr>
                <a:defRPr/>
              </a:pPr>
              <a:t>4-8-2026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E841DA9-8388-0E39-12F6-9B007F11D8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83700"/>
            <a:ext cx="2914650" cy="490538"/>
          </a:xfrm>
          <a:prstGeom prst="rect">
            <a:avLst/>
          </a:prstGeom>
        </p:spPr>
        <p:txBody>
          <a:bodyPr vert="horz" lIns="90498" tIns="45249" rIns="90498" bIns="4524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784063-F023-ACAD-5E62-03B6AADBBF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08413" y="9283700"/>
            <a:ext cx="2914650" cy="490538"/>
          </a:xfrm>
          <a:prstGeom prst="rect">
            <a:avLst/>
          </a:prstGeom>
        </p:spPr>
        <p:txBody>
          <a:bodyPr vert="horz" wrap="square" lIns="90498" tIns="45249" rIns="90498" bIns="4524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1BA227D-8BAC-47B2-B72A-F57F63ACD4A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7BAC15B-ED50-F916-D3D5-9D5FA78D6C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498" tIns="45249" rIns="90498" bIns="4524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0C6C6E0-FA6C-18D8-35B8-1AFC66BCBA7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08413" y="0"/>
            <a:ext cx="291465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498" tIns="45249" rIns="90498" bIns="4524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073565F-089D-A8EC-92DF-61056492B8A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3188" y="731838"/>
            <a:ext cx="6518275" cy="3667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F015AE1D-023A-29FB-3BE6-60B692FCF93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43438"/>
            <a:ext cx="5381625" cy="43989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498" tIns="45249" rIns="90498" bIns="452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13AEE3A6-7515-E6B2-A7CE-A8798BD2200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1465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498" tIns="45249" rIns="90498" bIns="4524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3A808C60-0786-FF52-EC84-59C176608E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498" tIns="45249" rIns="90498" bIns="4524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6529566-3E12-4123-9C7A-6CD1FB5B774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141FEE32-7124-3335-FF65-1726DA80A5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5013" indent="-282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0300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82738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517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9237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4957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0677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397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F7BB40-26B8-4647-8170-429351CC4CEA}" type="slidenum">
              <a:rPr lang="nl-NL" altLang="nl-NL" smtClean="0"/>
              <a:pPr>
                <a:spcBef>
                  <a:spcPct val="0"/>
                </a:spcBef>
              </a:pPr>
              <a:t>1</a:t>
            </a:fld>
            <a:endParaRPr lang="nl-NL" altLang="nl-NL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4BFB4509-F77C-072D-CE41-E810C86330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775" y="731838"/>
            <a:ext cx="6516688" cy="3667125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5C7DCDC-E28D-83AB-F53E-C5A0683B10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19200" y="2840040"/>
            <a:ext cx="13817600" cy="1960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3" indent="0" algn="ctr">
              <a:buNone/>
              <a:defRPr/>
            </a:lvl2pPr>
            <a:lvl3pPr marL="914404" indent="0" algn="ctr">
              <a:buNone/>
              <a:defRPr/>
            </a:lvl3pPr>
            <a:lvl4pPr marL="1371607" indent="0" algn="ctr">
              <a:buNone/>
              <a:defRPr/>
            </a:lvl4pPr>
            <a:lvl5pPr marL="1828809" indent="0" algn="ctr">
              <a:buNone/>
              <a:defRPr/>
            </a:lvl5pPr>
            <a:lvl6pPr marL="2286011" indent="0" algn="ctr">
              <a:buNone/>
              <a:defRPr/>
            </a:lvl6pPr>
            <a:lvl7pPr marL="2743214" indent="0" algn="ctr">
              <a:buNone/>
              <a:defRPr/>
            </a:lvl7pPr>
            <a:lvl8pPr marL="3200417" indent="0" algn="ctr">
              <a:buNone/>
              <a:defRPr/>
            </a:lvl8pPr>
            <a:lvl9pPr marL="3657617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642859-5A64-17F6-EB45-36C686F429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7138C2-FA98-EDAE-7D87-12CF9AFC9E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F05B02-F1BA-B3B2-3327-E40C3DDAE3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DB163-C091-4A35-BB35-A425288F9AC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03243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3B7349-D81E-3A17-E89A-4EB830DC58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4C0977-C8DC-765D-4DFF-C72732B0DD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A4DC31-9695-5C89-26A6-4FF62376F9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7135B-60B9-4161-969B-6A11D826B04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1708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11785600" y="366721"/>
            <a:ext cx="3657600" cy="780097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12800" y="366721"/>
            <a:ext cx="10611556" cy="780097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C454BE-1FBE-CA72-B364-AA3FAB0A72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B0894C-412B-67CC-73E0-D476ED259A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659F0E-92A7-932B-6E09-0DA6FEC3ED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9A16B-C6F9-4239-81CB-177D23E1A0C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9679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5949D5-6CF3-AB07-60EE-D2B5D743A6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D81557-9BE3-86E2-D1EF-26DB226595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AC73A8-42C8-92F1-EFB7-A26A53C498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DE91D-C042-4DE5-910E-9BBF5120C79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4386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3172" y="5875339"/>
            <a:ext cx="138176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83172" y="3875092"/>
            <a:ext cx="13817600" cy="200025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3" indent="0">
              <a:buNone/>
              <a:defRPr sz="1800"/>
            </a:lvl2pPr>
            <a:lvl3pPr marL="914404" indent="0">
              <a:buNone/>
              <a:defRPr sz="1600"/>
            </a:lvl3pPr>
            <a:lvl4pPr marL="1371607" indent="0">
              <a:buNone/>
              <a:defRPr sz="1400"/>
            </a:lvl4pPr>
            <a:lvl5pPr marL="1828809" indent="0">
              <a:buNone/>
              <a:defRPr sz="1400"/>
            </a:lvl5pPr>
            <a:lvl6pPr marL="2286011" indent="0">
              <a:buNone/>
              <a:defRPr sz="1400"/>
            </a:lvl6pPr>
            <a:lvl7pPr marL="2743214" indent="0">
              <a:buNone/>
              <a:defRPr sz="1400"/>
            </a:lvl7pPr>
            <a:lvl8pPr marL="3200417" indent="0">
              <a:buNone/>
              <a:defRPr sz="1400"/>
            </a:lvl8pPr>
            <a:lvl9pPr marL="3657617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F55954-65A8-229C-2403-91D8056526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19FC07-322B-6708-481A-B1BEA59E43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4DC253-4874-5963-9357-EA04FEBA92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3ED15-4979-438F-B29F-F517DA008193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598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12800" y="2133600"/>
            <a:ext cx="7134578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08622" y="2133600"/>
            <a:ext cx="7134578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6262E4-7B32-79AB-AE4D-010579BE7D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7A3CD-02FD-3697-5371-7C0CBE413D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87CA43-58BD-CA35-D314-F5E05C2199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B1BDF-40F5-4F8D-8999-DC790D3289D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12112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12800" y="2046288"/>
            <a:ext cx="718349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4" indent="0">
              <a:buNone/>
              <a:defRPr sz="1800" b="1"/>
            </a:lvl3pPr>
            <a:lvl4pPr marL="1371607" indent="0">
              <a:buNone/>
              <a:defRPr sz="1600" b="1"/>
            </a:lvl4pPr>
            <a:lvl5pPr marL="1828809" indent="0">
              <a:buNone/>
              <a:defRPr sz="1600" b="1"/>
            </a:lvl5pPr>
            <a:lvl6pPr marL="2286011" indent="0">
              <a:buNone/>
              <a:defRPr sz="1600" b="1"/>
            </a:lvl6pPr>
            <a:lvl7pPr marL="2743214" indent="0">
              <a:buNone/>
              <a:defRPr sz="1600" b="1"/>
            </a:lvl7pPr>
            <a:lvl8pPr marL="3200417" indent="0">
              <a:buNone/>
              <a:defRPr sz="1600" b="1"/>
            </a:lvl8pPr>
            <a:lvl9pPr marL="3657617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12800" y="2900370"/>
            <a:ext cx="718349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8259716" y="2046288"/>
            <a:ext cx="7183495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4" indent="0">
              <a:buNone/>
              <a:defRPr sz="1800" b="1"/>
            </a:lvl3pPr>
            <a:lvl4pPr marL="1371607" indent="0">
              <a:buNone/>
              <a:defRPr sz="1600" b="1"/>
            </a:lvl4pPr>
            <a:lvl5pPr marL="1828809" indent="0">
              <a:buNone/>
              <a:defRPr sz="1600" b="1"/>
            </a:lvl5pPr>
            <a:lvl6pPr marL="2286011" indent="0">
              <a:buNone/>
              <a:defRPr sz="1600" b="1"/>
            </a:lvl6pPr>
            <a:lvl7pPr marL="2743214" indent="0">
              <a:buNone/>
              <a:defRPr sz="1600" b="1"/>
            </a:lvl7pPr>
            <a:lvl8pPr marL="3200417" indent="0">
              <a:buNone/>
              <a:defRPr sz="1600" b="1"/>
            </a:lvl8pPr>
            <a:lvl9pPr marL="3657617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8259716" y="2900370"/>
            <a:ext cx="7183495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7C1A362-0856-A27F-4DF6-9687BE661F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DE48292-A137-6BC6-0EEE-C44391769D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32C669-02B5-5B0C-D28F-CED91AFA24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7716E-E998-45E4-B50C-9356D5B096D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8673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493F2A3-49F5-0436-0091-4D2485D5E6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3006BBD-7FF2-A262-039D-A87888F31C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8652EC-276A-83F7-39DD-4161090F66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7332F-4D63-478C-9646-C7806CA59FB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0652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F6370E0-89CF-D9F6-D795-0AEA7F4232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A4B707D-74E7-4DBB-EB6F-A4297C7751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AEAC024-D469-0F59-B197-6CE8DA79C1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99788-870B-421F-AE34-7C3568FD1DA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2353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2800" y="363539"/>
            <a:ext cx="5347172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5646" y="363542"/>
            <a:ext cx="9087554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12800" y="1912941"/>
            <a:ext cx="5347172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3" indent="0">
              <a:buNone/>
              <a:defRPr sz="1200"/>
            </a:lvl2pPr>
            <a:lvl3pPr marL="914404" indent="0">
              <a:buNone/>
              <a:defRPr sz="1000"/>
            </a:lvl3pPr>
            <a:lvl4pPr marL="1371607" indent="0">
              <a:buNone/>
              <a:defRPr sz="900"/>
            </a:lvl4pPr>
            <a:lvl5pPr marL="1828809" indent="0">
              <a:buNone/>
              <a:defRPr sz="900"/>
            </a:lvl5pPr>
            <a:lvl6pPr marL="2286011" indent="0">
              <a:buNone/>
              <a:defRPr sz="900"/>
            </a:lvl6pPr>
            <a:lvl7pPr marL="2743214" indent="0">
              <a:buNone/>
              <a:defRPr sz="900"/>
            </a:lvl7pPr>
            <a:lvl8pPr marL="3200417" indent="0">
              <a:buNone/>
              <a:defRPr sz="900"/>
            </a:lvl8pPr>
            <a:lvl9pPr marL="3657617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E81436-0BE6-1247-6B89-E24B607BCC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D3210E-3A29-8457-71FF-53E12EF774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A78771-D60A-8D20-C33C-327CE68A73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6CB0B-7D10-4AB3-A6B8-079F0A6FE3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45682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87231" y="6400804"/>
            <a:ext cx="97536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187231" y="81756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3" indent="0">
              <a:buNone/>
              <a:defRPr sz="2800"/>
            </a:lvl2pPr>
            <a:lvl3pPr marL="914404" indent="0">
              <a:buNone/>
              <a:defRPr sz="2400"/>
            </a:lvl3pPr>
            <a:lvl4pPr marL="1371607" indent="0">
              <a:buNone/>
              <a:defRPr sz="2000"/>
            </a:lvl4pPr>
            <a:lvl5pPr marL="1828809" indent="0">
              <a:buNone/>
              <a:defRPr sz="2000"/>
            </a:lvl5pPr>
            <a:lvl6pPr marL="2286011" indent="0">
              <a:buNone/>
              <a:defRPr sz="2000"/>
            </a:lvl6pPr>
            <a:lvl7pPr marL="2743214" indent="0">
              <a:buNone/>
              <a:defRPr sz="2000"/>
            </a:lvl7pPr>
            <a:lvl8pPr marL="3200417" indent="0">
              <a:buNone/>
              <a:defRPr sz="2000"/>
            </a:lvl8pPr>
            <a:lvl9pPr marL="3657617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187231" y="7156454"/>
            <a:ext cx="97536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3" indent="0">
              <a:buNone/>
              <a:defRPr sz="1200"/>
            </a:lvl2pPr>
            <a:lvl3pPr marL="914404" indent="0">
              <a:buNone/>
              <a:defRPr sz="1000"/>
            </a:lvl3pPr>
            <a:lvl4pPr marL="1371607" indent="0">
              <a:buNone/>
              <a:defRPr sz="900"/>
            </a:lvl4pPr>
            <a:lvl5pPr marL="1828809" indent="0">
              <a:buNone/>
              <a:defRPr sz="900"/>
            </a:lvl5pPr>
            <a:lvl6pPr marL="2286011" indent="0">
              <a:buNone/>
              <a:defRPr sz="900"/>
            </a:lvl6pPr>
            <a:lvl7pPr marL="2743214" indent="0">
              <a:buNone/>
              <a:defRPr sz="900"/>
            </a:lvl7pPr>
            <a:lvl8pPr marL="3200417" indent="0">
              <a:buNone/>
              <a:defRPr sz="900"/>
            </a:lvl8pPr>
            <a:lvl9pPr marL="3657617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FF475D-9E7A-6E7C-9413-8D9511ECFD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C65187-4951-0BFD-4FA6-CA1B133F9B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144AD4-47F1-CAE2-3C54-1B1151EAC8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2EA1E-3229-48ED-9F14-392D2B46D58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35756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AEA6BCB-9400-53E9-24F7-769CB5FC02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12800" y="366713"/>
            <a:ext cx="14630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DF8BBD0-D066-0946-F0EB-86852F50B5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2133600"/>
            <a:ext cx="146304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191617-87AB-A5BA-C1CE-8907687934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8326438"/>
            <a:ext cx="3792538" cy="635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BF419AE-CDF4-A0EF-A5A0-4EBE4C6D44F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54663" y="8326438"/>
            <a:ext cx="5146675" cy="635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86FFCC3-93EA-6F48-67E4-A22662FE77F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50663" y="8326438"/>
            <a:ext cx="3792537" cy="635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F154AA0-1D4E-44F0-B7E0-B3F087B94D1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13" indent="-22860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15" indent="-22860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18" indent="-22860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19" indent="-22860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4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7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9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1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4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17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17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emma.claassen-nanlohy@enexis.nl" TargetMode="External"/><Relationship Id="rId4" Type="http://schemas.openxmlformats.org/officeDocument/2006/relationships/hyperlink" Target="mailto:ger.wortel@enexis.n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4" descr="9k=">
            <a:extLst>
              <a:ext uri="{FF2B5EF4-FFF2-40B4-BE49-F238E27FC236}">
                <a16:creationId xmlns:a16="http://schemas.microsoft.com/office/drawing/2014/main" id="{86B7046F-C182-FFB5-FF73-E076E6E129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51738" y="4140200"/>
            <a:ext cx="119697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4099" name="Afbeelding 2">
            <a:extLst>
              <a:ext uri="{FF2B5EF4-FFF2-40B4-BE49-F238E27FC236}">
                <a16:creationId xmlns:a16="http://schemas.microsoft.com/office/drawing/2014/main" id="{5558535D-045F-ECE5-BB04-8E1566168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7893050"/>
            <a:ext cx="297497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hthoek 4">
            <a:extLst>
              <a:ext uri="{FF2B5EF4-FFF2-40B4-BE49-F238E27FC236}">
                <a16:creationId xmlns:a16="http://schemas.microsoft.com/office/drawing/2014/main" id="{DB86C881-AB14-6388-CF75-F2ECA9647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685" y="1629458"/>
            <a:ext cx="10705410" cy="269612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  <a:defRPr/>
            </a:pPr>
            <a:r>
              <a:rPr lang="nl-NL" sz="1800" dirty="0">
                <a:solidFill>
                  <a:srgbClr val="000000"/>
                </a:solidFill>
                <a:latin typeface="+mn-lt"/>
                <a:cs typeface="Arial"/>
              </a:rPr>
              <a:t>Fietstocht met o.a. een bezoek aan de Bajes Ter Peel en/of </a:t>
            </a:r>
            <a:r>
              <a:rPr lang="nl-NL" sz="1800" dirty="0" err="1">
                <a:solidFill>
                  <a:srgbClr val="000000"/>
                </a:solidFill>
                <a:latin typeface="+mn-lt"/>
                <a:cs typeface="Arial"/>
              </a:rPr>
              <a:t>Bajescafe</a:t>
            </a:r>
            <a:r>
              <a:rPr lang="nl-NL" sz="1800" dirty="0">
                <a:solidFill>
                  <a:srgbClr val="000000"/>
                </a:solidFill>
                <a:latin typeface="+mn-lt"/>
                <a:cs typeface="Arial"/>
              </a:rPr>
              <a:t> Onze Lieve </a:t>
            </a:r>
            <a:r>
              <a:rPr lang="nl-NL" sz="1800" dirty="0" err="1">
                <a:solidFill>
                  <a:srgbClr val="000000"/>
                </a:solidFill>
                <a:latin typeface="+mn-lt"/>
                <a:cs typeface="Arial"/>
              </a:rPr>
              <a:t>Vrouwe</a:t>
            </a:r>
            <a:r>
              <a:rPr lang="nl-NL" sz="1800" dirty="0">
                <a:solidFill>
                  <a:srgbClr val="000000"/>
                </a:solidFill>
                <a:latin typeface="+mn-lt"/>
                <a:cs typeface="Arial"/>
              </a:rPr>
              <a:t>, hier nuttigen we onze eerste koffie met gebak. Daarna fietsen we langs het </a:t>
            </a:r>
            <a:r>
              <a:rPr lang="nl-NL" sz="1800" dirty="0" err="1">
                <a:solidFill>
                  <a:srgbClr val="000000"/>
                </a:solidFill>
                <a:latin typeface="+mn-lt"/>
                <a:cs typeface="Arial"/>
              </a:rPr>
              <a:t>Deurnese</a:t>
            </a:r>
            <a:r>
              <a:rPr lang="nl-NL" sz="1800" dirty="0">
                <a:solidFill>
                  <a:srgbClr val="000000"/>
                </a:solidFill>
                <a:latin typeface="+mn-lt"/>
                <a:cs typeface="Arial"/>
              </a:rPr>
              <a:t> kanaal, de uitkijktoren van Belfort Vossenberg en door een deel van het Nationaal Park de Peel. Halverwege de route is er een lunch geregeld bij de Peelvennen.</a:t>
            </a:r>
          </a:p>
          <a:p>
            <a:pPr>
              <a:buNone/>
              <a:defRPr/>
            </a:pPr>
            <a:r>
              <a:rPr lang="nl-NL" sz="1800" dirty="0">
                <a:solidFill>
                  <a:srgbClr val="000000"/>
                </a:solidFill>
                <a:latin typeface="+mn-lt"/>
                <a:cs typeface="Arial"/>
              </a:rPr>
              <a:t>De afsluiting vindt plaats op onze verzamelplek (</a:t>
            </a:r>
            <a:r>
              <a:rPr lang="nl-NL" sz="1800" dirty="0">
                <a:solidFill>
                  <a:srgbClr val="000000"/>
                </a:solidFill>
                <a:cs typeface="Arial"/>
              </a:rPr>
              <a:t>Natuurpoort De Peel)</a:t>
            </a:r>
            <a:r>
              <a:rPr lang="nl-NL" sz="1800" dirty="0">
                <a:solidFill>
                  <a:srgbClr val="000000"/>
                </a:solidFill>
                <a:latin typeface="+mn-lt"/>
                <a:cs typeface="Arial"/>
              </a:rPr>
              <a:t>, onder het genot van een bitter garnituur en 1 consumptie op kosten van de PV. Hier is uiteraard voor de liefhebbers nog de mogelijkheid om na de fietstocht verder te borrelen.</a:t>
            </a:r>
            <a:endParaRPr lang="en-US" dirty="0">
              <a:cs typeface="Arial"/>
            </a:endParaRPr>
          </a:p>
          <a:p>
            <a:pPr>
              <a:buFontTx/>
              <a:buNone/>
              <a:defRPr/>
            </a:pPr>
            <a:r>
              <a:rPr lang="nl-NL" sz="1800" dirty="0">
                <a:solidFill>
                  <a:srgbClr val="000000"/>
                </a:solidFill>
                <a:latin typeface="+mn-lt"/>
              </a:rPr>
              <a:t>De tocht wordt in groepjes gereden maar individueel is uiteraard ook mogelijk. Een en ander wordt        ‘s morgens bij het vertrek afgesproken.  Er is een GPX-route beschikbaar voor gebruik met een GPS.</a:t>
            </a:r>
          </a:p>
        </p:txBody>
      </p:sp>
      <p:sp>
        <p:nvSpPr>
          <p:cNvPr id="4101" name="Tekstvak 6">
            <a:extLst>
              <a:ext uri="{FF2B5EF4-FFF2-40B4-BE49-F238E27FC236}">
                <a16:creationId xmlns:a16="http://schemas.microsoft.com/office/drawing/2014/main" id="{F32FB948-51F8-E622-142F-EF00C3B05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-30163"/>
            <a:ext cx="629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De Personeelsvereniging organiseert voor U: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5DE697D4-F4A7-DEAA-20DB-DEEE18C9698E}"/>
              </a:ext>
            </a:extLst>
          </p:cNvPr>
          <p:cNvSpPr txBox="1"/>
          <p:nvPr/>
        </p:nvSpPr>
        <p:spPr>
          <a:xfrm>
            <a:off x="8488040" y="5040019"/>
            <a:ext cx="7589305" cy="372409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1600" i="1" dirty="0"/>
              <a:t>Het arrangement :                                                </a:t>
            </a:r>
            <a:r>
              <a:rPr lang="nl-NL" sz="1200" i="1" dirty="0"/>
              <a:t>De inschrijving sluit op vrijdag 11 september</a:t>
            </a:r>
            <a:endParaRPr lang="nl-NL" sz="1600" i="1" dirty="0"/>
          </a:p>
          <a:p>
            <a:pPr marL="285750" indent="-285750">
              <a:buFontTx/>
              <a:buChar char="-"/>
              <a:defRPr/>
            </a:pPr>
            <a:r>
              <a:rPr lang="nl-NL" sz="1600" dirty="0"/>
              <a:t>Datum		: Zondag 27 september</a:t>
            </a:r>
            <a:endParaRPr lang="nl-NL" sz="1400" dirty="0"/>
          </a:p>
          <a:p>
            <a:pPr marL="285750" indent="-285750">
              <a:buFontTx/>
              <a:buChar char="-"/>
              <a:defRPr/>
            </a:pPr>
            <a:r>
              <a:rPr lang="nl-NL" sz="1600" dirty="0"/>
              <a:t>Vertrek	: 10:00 uur (verzamelen 09:45 uur)</a:t>
            </a:r>
          </a:p>
          <a:p>
            <a:pPr marL="285750" indent="-285750">
              <a:buFontTx/>
              <a:buChar char="-"/>
              <a:defRPr/>
            </a:pPr>
            <a:r>
              <a:rPr lang="nl-NL" sz="1600" dirty="0"/>
              <a:t>Locatie	: Natuurpoort De Peel, Leegveld 8a,Deurne</a:t>
            </a:r>
          </a:p>
          <a:p>
            <a:pPr marL="285750" indent="-285750">
              <a:buFontTx/>
              <a:buChar char="-"/>
              <a:defRPr/>
            </a:pPr>
            <a:r>
              <a:rPr lang="nl-NL" sz="1600" dirty="0"/>
              <a:t>Route		: +/- 57 km, in groepjes, GPX beschikbaar</a:t>
            </a:r>
          </a:p>
          <a:p>
            <a:pPr marL="285750" indent="-285750">
              <a:buFontTx/>
              <a:buChar char="-"/>
              <a:defRPr/>
            </a:pPr>
            <a:r>
              <a:rPr lang="nl-NL" sz="1600" dirty="0"/>
              <a:t>Onderweg	: Eenvoudige lunch incl. koffie / thee</a:t>
            </a:r>
          </a:p>
          <a:p>
            <a:pPr marL="285750" indent="-285750">
              <a:buFontTx/>
              <a:buChar char="-"/>
              <a:defRPr/>
            </a:pPr>
            <a:r>
              <a:rPr lang="nl-NL" sz="1600" dirty="0"/>
              <a:t>Eindpunt	: 1 consumptie</a:t>
            </a:r>
          </a:p>
          <a:p>
            <a:pPr marL="285750" indent="-285750">
              <a:buFontTx/>
              <a:buChar char="-"/>
              <a:defRPr/>
            </a:pPr>
            <a:r>
              <a:rPr lang="nl-NL" sz="1600" dirty="0"/>
              <a:t>Kosten	: Leden, partners en thuiswonende kinderen 5 euro.  			   (introducés 15,00)</a:t>
            </a:r>
          </a:p>
          <a:p>
            <a:pPr>
              <a:defRPr/>
            </a:pPr>
            <a:endParaRPr lang="nl-NL" sz="1200" dirty="0"/>
          </a:p>
          <a:p>
            <a:pPr>
              <a:defRPr/>
            </a:pPr>
            <a:r>
              <a:rPr lang="nl-NL" sz="1200" dirty="0"/>
              <a:t>AANMELDEN (BIJ VOORKEUR VIA EMAIL) BIJ: GER WORTEL	(</a:t>
            </a:r>
            <a:r>
              <a:rPr lang="nl-NL" sz="1200" dirty="0">
                <a:hlinkClick r:id="rId4"/>
              </a:rPr>
              <a:t>ger.wortel@enexis.nl</a:t>
            </a:r>
            <a:r>
              <a:rPr lang="nl-NL" sz="1200" dirty="0"/>
              <a:t>)</a:t>
            </a:r>
          </a:p>
          <a:p>
            <a:pPr>
              <a:defRPr/>
            </a:pPr>
            <a:r>
              <a:rPr lang="nl-NL" sz="1200" dirty="0"/>
              <a:t>			               EMMA CLAASSEN  (</a:t>
            </a:r>
            <a:r>
              <a:rPr lang="nl-NL" sz="1200" dirty="0">
                <a:hlinkClick r:id="rId5"/>
              </a:rPr>
              <a:t>emma.claassen-nanlohy@enexis.nl</a:t>
            </a:r>
            <a:r>
              <a:rPr lang="nl-NL" sz="1200" dirty="0"/>
              <a:t>)</a:t>
            </a:r>
          </a:p>
          <a:p>
            <a:pPr>
              <a:defRPr/>
            </a:pPr>
            <a:endParaRPr lang="nl-NL" sz="1200" dirty="0"/>
          </a:p>
          <a:p>
            <a:pPr>
              <a:defRPr/>
            </a:pPr>
            <a:r>
              <a:rPr lang="en-US" altLang="nl-NL" sz="1100" dirty="0"/>
              <a:t>Eigen </a:t>
            </a:r>
            <a:r>
              <a:rPr lang="en-US" altLang="nl-NL" sz="1100" dirty="0" err="1"/>
              <a:t>bijdrage</a:t>
            </a:r>
            <a:r>
              <a:rPr lang="en-US" altLang="nl-NL" sz="1100" dirty="0"/>
              <a:t> </a:t>
            </a:r>
            <a:r>
              <a:rPr lang="en-US" altLang="nl-NL" sz="1100" dirty="0" err="1"/>
              <a:t>betalen</a:t>
            </a:r>
            <a:r>
              <a:rPr lang="en-US" altLang="nl-NL" sz="1100" dirty="0"/>
              <a:t> per bank is </a:t>
            </a:r>
            <a:r>
              <a:rPr lang="en-US" altLang="nl-NL" sz="1100" dirty="0" err="1"/>
              <a:t>mogelijk</a:t>
            </a:r>
            <a:r>
              <a:rPr lang="en-US" altLang="nl-NL" sz="1100" dirty="0"/>
              <a:t> op:</a:t>
            </a:r>
          </a:p>
          <a:p>
            <a:pPr>
              <a:defRPr/>
            </a:pPr>
            <a:r>
              <a:rPr lang="en-US" altLang="nl-NL" sz="1100" dirty="0" err="1"/>
              <a:t>rekening</a:t>
            </a:r>
            <a:r>
              <a:rPr lang="en-US" altLang="nl-NL" sz="1100" dirty="0"/>
              <a:t> nr NL 26 RABO 0126332096 </a:t>
            </a:r>
            <a:r>
              <a:rPr lang="en-US" altLang="nl-NL" sz="1100" dirty="0" err="1"/>
              <a:t>tnv</a:t>
            </a:r>
            <a:r>
              <a:rPr lang="en-US" altLang="nl-NL" sz="1100" dirty="0"/>
              <a:t> The Energy Entertainment Club te Tilburg          </a:t>
            </a:r>
          </a:p>
          <a:p>
            <a:pPr>
              <a:defRPr/>
            </a:pPr>
            <a:r>
              <a:rPr lang="en-US" altLang="nl-NL" sz="1100" dirty="0"/>
              <a:t>(</a:t>
            </a:r>
            <a:r>
              <a:rPr lang="en-US" altLang="nl-NL" sz="1100" dirty="0" err="1"/>
              <a:t>geef</a:t>
            </a:r>
            <a:r>
              <a:rPr lang="en-US" altLang="nl-NL" sz="1100" dirty="0"/>
              <a:t> </a:t>
            </a:r>
            <a:r>
              <a:rPr lang="en-US" altLang="nl-NL" sz="1100" dirty="0" err="1"/>
              <a:t>bij</a:t>
            </a:r>
            <a:r>
              <a:rPr lang="en-US" altLang="nl-NL" sz="1100" dirty="0"/>
              <a:t> het </a:t>
            </a:r>
            <a:r>
              <a:rPr lang="en-US" altLang="nl-NL" sz="1100" dirty="0" err="1"/>
              <a:t>aanmelden</a:t>
            </a:r>
            <a:r>
              <a:rPr lang="en-US" altLang="nl-NL" sz="1100" dirty="0"/>
              <a:t> </a:t>
            </a:r>
            <a:r>
              <a:rPr lang="en-US" altLang="nl-NL" sz="1100" dirty="0" err="1"/>
              <a:t>wel</a:t>
            </a:r>
            <a:r>
              <a:rPr lang="en-US" altLang="nl-NL" sz="1100" dirty="0"/>
              <a:t> even </a:t>
            </a:r>
            <a:r>
              <a:rPr lang="en-US" altLang="nl-NL" sz="1100" dirty="0" err="1"/>
              <a:t>aan</a:t>
            </a:r>
            <a:r>
              <a:rPr lang="en-US" altLang="nl-NL" sz="1100" dirty="0"/>
              <a:t> </a:t>
            </a:r>
            <a:r>
              <a:rPr lang="en-US" altLang="nl-NL" sz="1100" dirty="0" err="1"/>
              <a:t>dat</a:t>
            </a:r>
            <a:r>
              <a:rPr lang="en-US" altLang="nl-NL" sz="1100" dirty="0"/>
              <a:t> je per bank </a:t>
            </a:r>
            <a:r>
              <a:rPr lang="en-US" altLang="nl-NL" sz="1100" dirty="0" err="1"/>
              <a:t>betaald</a:t>
            </a:r>
            <a:r>
              <a:rPr lang="en-US" altLang="nl-NL" sz="1100" dirty="0"/>
              <a:t>)</a:t>
            </a:r>
          </a:p>
          <a:p>
            <a:pPr>
              <a:defRPr/>
            </a:pPr>
            <a:r>
              <a:rPr lang="en-US" sz="1100" dirty="0"/>
              <a:t>Na de </a:t>
            </a:r>
            <a:r>
              <a:rPr lang="en-US" sz="1100" dirty="0" err="1"/>
              <a:t>sluitingsdatum</a:t>
            </a:r>
            <a:r>
              <a:rPr lang="en-US" sz="1100" dirty="0"/>
              <a:t> is de </a:t>
            </a:r>
            <a:r>
              <a:rPr lang="en-US" sz="1100" dirty="0" err="1"/>
              <a:t>inschrijving</a:t>
            </a:r>
            <a:r>
              <a:rPr lang="en-US" sz="1100" dirty="0"/>
              <a:t> </a:t>
            </a:r>
            <a:r>
              <a:rPr lang="en-US" sz="1100" dirty="0" err="1"/>
              <a:t>definitief</a:t>
            </a:r>
            <a:r>
              <a:rPr lang="en-US" sz="1100" dirty="0"/>
              <a:t> en </a:t>
            </a:r>
            <a:r>
              <a:rPr lang="en-US" sz="1100" dirty="0" err="1"/>
              <a:t>vervalt</a:t>
            </a:r>
            <a:r>
              <a:rPr lang="en-US" sz="1100" dirty="0"/>
              <a:t> </a:t>
            </a:r>
            <a:r>
              <a:rPr lang="en-US" sz="1100" dirty="0" err="1"/>
              <a:t>een</a:t>
            </a:r>
            <a:r>
              <a:rPr lang="en-US" sz="1100" dirty="0"/>
              <a:t> </a:t>
            </a:r>
            <a:r>
              <a:rPr lang="en-US" sz="1100" dirty="0" err="1"/>
              <a:t>eventuele</a:t>
            </a:r>
            <a:r>
              <a:rPr lang="en-US" sz="1100" dirty="0"/>
              <a:t> </a:t>
            </a:r>
            <a:r>
              <a:rPr lang="en-US" sz="1100" dirty="0" err="1"/>
              <a:t>restitutie</a:t>
            </a:r>
            <a:r>
              <a:rPr lang="en-US" sz="1100" dirty="0"/>
              <a:t>.</a:t>
            </a:r>
            <a:endParaRPr lang="nl-NL" sz="1100" dirty="0"/>
          </a:p>
        </p:txBody>
      </p:sp>
      <p:sp>
        <p:nvSpPr>
          <p:cNvPr id="4103" name="Text Box 5">
            <a:extLst>
              <a:ext uri="{FF2B5EF4-FFF2-40B4-BE49-F238E27FC236}">
                <a16:creationId xmlns:a16="http://schemas.microsoft.com/office/drawing/2014/main" id="{EEED5B08-4E14-01A4-2113-41239F1A2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9768" y="-98718"/>
            <a:ext cx="3871912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l-NL" b="1" i="1" dirty="0" err="1">
                <a:latin typeface="Times New Roman" panose="02020603050405020304" pitchFamily="18" charset="0"/>
              </a:rPr>
              <a:t>Recreatieve</a:t>
            </a:r>
            <a:r>
              <a:rPr lang="en-US" altLang="nl-NL" b="1" i="1" dirty="0">
                <a:latin typeface="Times New Roman" panose="02020603050405020304" pitchFamily="18" charset="0"/>
              </a:rPr>
              <a:t> </a:t>
            </a:r>
            <a:r>
              <a:rPr lang="en-US" altLang="nl-NL" b="1" i="1" dirty="0" err="1">
                <a:latin typeface="Times New Roman" panose="02020603050405020304" pitchFamily="18" charset="0"/>
              </a:rPr>
              <a:t>fietstocht</a:t>
            </a:r>
            <a:endParaRPr lang="nl-NL" altLang="nl-NL" sz="4000" b="1" i="1" dirty="0">
              <a:latin typeface="Times New Roman" panose="02020603050405020304" pitchFamily="18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C0FCA78-9D4B-755A-121E-CF4261450514}"/>
              </a:ext>
            </a:extLst>
          </p:cNvPr>
          <p:cNvSpPr txBox="1"/>
          <p:nvPr/>
        </p:nvSpPr>
        <p:spPr>
          <a:xfrm>
            <a:off x="855193" y="613168"/>
            <a:ext cx="1487413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nl-NL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Fietsen rondom de Peel en bezoek Vrouwen-gevangenis</a:t>
            </a:r>
            <a:endParaRPr lang="en-US" sz="3600"/>
          </a:p>
        </p:txBody>
      </p:sp>
      <p:sp>
        <p:nvSpPr>
          <p:cNvPr id="2" name="AutoShape 8" descr="Afbeeldingsresultaten voor natuurpoort roovertsche leij">
            <a:extLst>
              <a:ext uri="{FF2B5EF4-FFF2-40B4-BE49-F238E27FC236}">
                <a16:creationId xmlns:a16="http://schemas.microsoft.com/office/drawing/2014/main" id="{53B40F3C-D914-56C3-9A92-90ED21D1F1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75600" y="441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DFAFE7B-AEFB-8FD4-D015-8BECC7914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645" y="4414632"/>
            <a:ext cx="6767162" cy="263428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317B542-2991-0149-BA97-CDBBF3B26D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5426" y="7359569"/>
            <a:ext cx="2235927" cy="121443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747F926C-23B4-E135-B0C8-2CB5B1FFE4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56728" y="1718509"/>
            <a:ext cx="4072598" cy="26961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2010E52696904EA28E63C16B6EF857" ma:contentTypeVersion="19" ma:contentTypeDescription="Create a new document." ma:contentTypeScope="" ma:versionID="253e9c375d48f5cfb0f7a082715e3579">
  <xsd:schema xmlns:xsd="http://www.w3.org/2001/XMLSchema" xmlns:xs="http://www.w3.org/2001/XMLSchema" xmlns:p="http://schemas.microsoft.com/office/2006/metadata/properties" xmlns:ns2="58c1c451-f9b7-4ee8-ac93-ceccce8cbe43" xmlns:ns3="691c5d93-7406-4a48-be64-de710b50e108" xmlns:ns4="691c5d93-7406-4a48-be64-de710b50e108" targetNamespace="http://schemas.microsoft.com/office/2006/metadata/properties" ma:root="true" ma:fieldsID="4c57c0a7cef5fb0eee5ed95f5f6ffa93" ns2:_="" ns4:_="">
    <xsd:import namespace="58c1c451-f9b7-4ee8-ac93-ceccce8cbe43"/>
    <xsd:import namespace="691c5d93-7406-4a48-be64-de710b50e108"/>
    <xsd:import namespace="691c5d93-7406-4a48-be64-de710b50e1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c1c451-f9b7-4ee8-ac93-ceccce8cbe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bfbc5c3-60d0-4420-b99b-f454b4e667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1c5d93-7406-4a48-be64-de710b50e10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69e020d-19ed-4799-ad84-3d0fa5126bf9}" ma:internalName="TaxCatchAll" ma:showField="CatchAllData" ma:web="691c5d93-7406-4a48-be64-de710b50e1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1c5d93-7406-4a48-be64-de710b50e108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1c5d93-7406-4a48-be64-de710b50e108" xsi:nil="true"/>
    <lcf76f155ced4ddcb4097134ff3c332f xmlns="58c1c451-f9b7-4ee8-ac93-ceccce8cbe43">
      <Terms xmlns="http://schemas.microsoft.com/office/infopath/2007/PartnerControls"/>
    </lcf76f155ced4ddcb4097134ff3c332f>
  </documentManagement>
</p:properties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7D1838-D5E9-4379-8BD1-6526F8C34D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c1c451-f9b7-4ee8-ac93-ceccce8cbe43"/>
    <ds:schemaRef ds:uri="691c5d93-7406-4a48-be64-de710b50e1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0E857B-9371-43FF-92E7-4AC2D88EC826}">
  <ds:schemaRefs>
    <ds:schemaRef ds:uri="58c1c451-f9b7-4ee8-ac93-ceccce8cbe43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691c5d93-7406-4a48-be64-de710b50e108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1D1776C-FA63-47B9-9EAA-44170D6C0194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0FFB1192-1E2D-4EF2-AF97-5DA0F2E86C5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d89fa4f-e4a0-4ddb-9d18-f7eeec649ffc}" enabled="0" method="" siteId="{ad89fa4f-e4a0-4ddb-9d18-f7eeec649f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334</Words>
  <Application>Microsoft Office PowerPoint</Application>
  <PresentationFormat>Aangepast</PresentationFormat>
  <Paragraphs>23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Standaardontwerp</vt:lpstr>
      <vt:lpstr>PowerPoint-presentatie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jmommers</dc:creator>
  <cp:lastModifiedBy>Mommers, Julian</cp:lastModifiedBy>
  <cp:revision>180</cp:revision>
  <cp:lastPrinted>2023-07-04T13:53:04Z</cp:lastPrinted>
  <dcterms:created xsi:type="dcterms:W3CDTF">2010-09-18T14:21:07Z</dcterms:created>
  <dcterms:modified xsi:type="dcterms:W3CDTF">2026-08-04T10:44:15Z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ENEXIS\gwortel</vt:lpwstr>
  </property>
  <property fmtid="{D5CDD505-2E9C-101B-9397-08002B2CF9AE}" pid="3" name="Order">
    <vt:lpwstr>100.000000000000</vt:lpwstr>
  </property>
  <property fmtid="{D5CDD505-2E9C-101B-9397-08002B2CF9AE}" pid="4" name="display_urn:schemas-microsoft-com:office:office#Author">
    <vt:lpwstr>ENEXIS\gwortel</vt:lpwstr>
  </property>
  <property fmtid="{D5CDD505-2E9C-101B-9397-08002B2CF9AE}" pid="5" name="TaxCatchAll">
    <vt:lpwstr/>
  </property>
  <property fmtid="{D5CDD505-2E9C-101B-9397-08002B2CF9AE}" pid="6" name="lcf76f155ced4ddcb4097134ff3c332f">
    <vt:lpwstr/>
  </property>
  <property fmtid="{D5CDD505-2E9C-101B-9397-08002B2CF9AE}" pid="7" name="MediaServiceImageTags">
    <vt:lpwstr/>
  </property>
  <property fmtid="{D5CDD505-2E9C-101B-9397-08002B2CF9AE}" pid="8" name="ContentTypeId">
    <vt:lpwstr>0x010100142010E52696904EA28E63C16B6EF857</vt:lpwstr>
  </property>
</Properties>
</file>